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1" r:id="rId2"/>
    <p:sldId id="256" r:id="rId3"/>
    <p:sldId id="257" r:id="rId4"/>
    <p:sldId id="272" r:id="rId5"/>
    <p:sldId id="258" r:id="rId6"/>
    <p:sldId id="259" r:id="rId7"/>
    <p:sldId id="262" r:id="rId8"/>
    <p:sldId id="264" r:id="rId9"/>
    <p:sldId id="263" r:id="rId10"/>
    <p:sldId id="265" r:id="rId11"/>
    <p:sldId id="266" r:id="rId12"/>
    <p:sldId id="267" r:id="rId13"/>
    <p:sldId id="268" r:id="rId14"/>
    <p:sldId id="269" r:id="rId15"/>
    <p:sldId id="270" r:id="rId16"/>
    <p:sldId id="273" r:id="rId17"/>
    <p:sldId id="274" r:id="rId18"/>
    <p:sldId id="275" r:id="rId19"/>
    <p:sldId id="271" r:id="rId20"/>
    <p:sldId id="260" r:id="rId21"/>
    <p:sldId id="278" r:id="rId22"/>
    <p:sldId id="277" r:id="rId23"/>
    <p:sldId id="279" r:id="rId24"/>
    <p:sldId id="280" r:id="rId25"/>
    <p:sldId id="281" r:id="rId26"/>
    <p:sldId id="282" r:id="rId27"/>
    <p:sldId id="283" r:id="rId28"/>
    <p:sldId id="284" r:id="rId29"/>
    <p:sldId id="285" r:id="rId30"/>
    <p:sldId id="286" r:id="rId31"/>
    <p:sldId id="290" r:id="rId32"/>
    <p:sldId id="287" r:id="rId33"/>
    <p:sldId id="288" r:id="rId34"/>
    <p:sldId id="289" r:id="rId35"/>
    <p:sldId id="291" r:id="rId36"/>
    <p:sldId id="292" r:id="rId37"/>
    <p:sldId id="293" r:id="rId38"/>
    <p:sldId id="294" r:id="rId39"/>
    <p:sldId id="295" r:id="rId40"/>
    <p:sldId id="296" r:id="rId41"/>
    <p:sldId id="297" r:id="rId42"/>
    <p:sldId id="299" r:id="rId43"/>
    <p:sldId id="298" r:id="rId44"/>
    <p:sldId id="300" r:id="rId45"/>
    <p:sldId id="301" r:id="rId46"/>
    <p:sldId id="302" r:id="rId47"/>
    <p:sldId id="303" r:id="rId48"/>
    <p:sldId id="304"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9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3FEA5683-595E-4BBB-A10E-71816ACF0907}" type="datetimeFigureOut">
              <a:rPr lang="en-US" smtClean="0"/>
              <a:t>10/27/2023</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E722C786-7B80-45D5-B4AB-3B7D01C88AF1}" type="slidenum">
              <a:rPr lang="en-US" smtClean="0"/>
              <a:t>‹Nº›</a:t>
            </a:fld>
            <a:endParaRPr lang="en-US"/>
          </a:p>
        </p:txBody>
      </p:sp>
    </p:spTree>
    <p:extLst>
      <p:ext uri="{BB962C8B-B14F-4D97-AF65-F5344CB8AC3E}">
        <p14:creationId xmlns:p14="http://schemas.microsoft.com/office/powerpoint/2010/main" val="4007897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s-ES"/>
              <a:t>Haga clic en el icono para agregar una imagen</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FEA5683-595E-4BBB-A10E-71816ACF0907}" type="datetimeFigureOut">
              <a:rPr lang="en-US" smtClean="0"/>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22C786-7B80-45D5-B4AB-3B7D01C88AF1}" type="slidenum">
              <a:rPr lang="en-US" smtClean="0"/>
              <a:t>‹Nº›</a:t>
            </a:fld>
            <a:endParaRPr lang="en-US"/>
          </a:p>
        </p:txBody>
      </p:sp>
    </p:spTree>
    <p:extLst>
      <p:ext uri="{BB962C8B-B14F-4D97-AF65-F5344CB8AC3E}">
        <p14:creationId xmlns:p14="http://schemas.microsoft.com/office/powerpoint/2010/main" val="1102334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FEA5683-595E-4BBB-A10E-71816ACF0907}" type="datetimeFigureOut">
              <a:rPr lang="en-US" smtClean="0"/>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22C786-7B80-45D5-B4AB-3B7D01C88AF1}" type="slidenum">
              <a:rPr lang="en-US" smtClean="0"/>
              <a:t>‹Nº›</a:t>
            </a:fld>
            <a:endParaRPr lang="en-US"/>
          </a:p>
        </p:txBody>
      </p:sp>
    </p:spTree>
    <p:extLst>
      <p:ext uri="{BB962C8B-B14F-4D97-AF65-F5344CB8AC3E}">
        <p14:creationId xmlns:p14="http://schemas.microsoft.com/office/powerpoint/2010/main" val="2359583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FEA5683-595E-4BBB-A10E-71816ACF0907}" type="datetimeFigureOut">
              <a:rPr lang="en-US" smtClean="0"/>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22C786-7B80-45D5-B4AB-3B7D01C88AF1}" type="slidenum">
              <a:rPr lang="en-US" smtClean="0"/>
              <a:t>‹Nº›</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19114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FEA5683-595E-4BBB-A10E-71816ACF0907}" type="datetimeFigureOut">
              <a:rPr lang="en-US" smtClean="0"/>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22C786-7B80-45D5-B4AB-3B7D01C88AF1}" type="slidenum">
              <a:rPr lang="en-US" smtClean="0"/>
              <a:t>‹Nº›</a:t>
            </a:fld>
            <a:endParaRPr lang="en-US"/>
          </a:p>
        </p:txBody>
      </p:sp>
    </p:spTree>
    <p:extLst>
      <p:ext uri="{BB962C8B-B14F-4D97-AF65-F5344CB8AC3E}">
        <p14:creationId xmlns:p14="http://schemas.microsoft.com/office/powerpoint/2010/main" val="38066540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3FEA5683-595E-4BBB-A10E-71816ACF0907}" type="datetimeFigureOut">
              <a:rPr lang="en-US" smtClean="0"/>
              <a:t>10/27/2023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22C786-7B80-45D5-B4AB-3B7D01C88AF1}" type="slidenum">
              <a:rPr lang="en-US" smtClean="0"/>
              <a:t>‹Nº›</a:t>
            </a:fld>
            <a:endParaRPr lang="en-US"/>
          </a:p>
        </p:txBody>
      </p:sp>
    </p:spTree>
    <p:extLst>
      <p:ext uri="{BB962C8B-B14F-4D97-AF65-F5344CB8AC3E}">
        <p14:creationId xmlns:p14="http://schemas.microsoft.com/office/powerpoint/2010/main" val="3694388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a:t>Haga clic en el icono para agregar una imagen</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a:t>Haga clic en el icono para agregar una imagen</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a:t>Haga clic en el icono para agregar una imagen</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3FEA5683-595E-4BBB-A10E-71816ACF0907}" type="datetimeFigureOut">
              <a:rPr lang="en-US" smtClean="0"/>
              <a:t>10/27/2023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22C786-7B80-45D5-B4AB-3B7D01C88AF1}" type="slidenum">
              <a:rPr lang="en-US" smtClean="0"/>
              <a:t>‹Nº›</a:t>
            </a:fld>
            <a:endParaRPr lang="en-US"/>
          </a:p>
        </p:txBody>
      </p:sp>
    </p:spTree>
    <p:extLst>
      <p:ext uri="{BB962C8B-B14F-4D97-AF65-F5344CB8AC3E}">
        <p14:creationId xmlns:p14="http://schemas.microsoft.com/office/powerpoint/2010/main" val="1137487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FEA5683-595E-4BBB-A10E-71816ACF0907}"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22C786-7B80-45D5-B4AB-3B7D01C88AF1}" type="slidenum">
              <a:rPr lang="en-US" smtClean="0"/>
              <a:t>‹Nº›</a:t>
            </a:fld>
            <a:endParaRPr lang="en-US"/>
          </a:p>
        </p:txBody>
      </p:sp>
    </p:spTree>
    <p:extLst>
      <p:ext uri="{BB962C8B-B14F-4D97-AF65-F5344CB8AC3E}">
        <p14:creationId xmlns:p14="http://schemas.microsoft.com/office/powerpoint/2010/main" val="4148345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FEA5683-595E-4BBB-A10E-71816ACF0907}"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22C786-7B80-45D5-B4AB-3B7D01C88AF1}" type="slidenum">
              <a:rPr lang="en-US" smtClean="0"/>
              <a:t>‹Nº›</a:t>
            </a:fld>
            <a:endParaRPr lang="en-US"/>
          </a:p>
        </p:txBody>
      </p:sp>
    </p:spTree>
    <p:extLst>
      <p:ext uri="{BB962C8B-B14F-4D97-AF65-F5344CB8AC3E}">
        <p14:creationId xmlns:p14="http://schemas.microsoft.com/office/powerpoint/2010/main" val="2732117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FEA5683-595E-4BBB-A10E-71816ACF0907}"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22C786-7B80-45D5-B4AB-3B7D01C88AF1}" type="slidenum">
              <a:rPr lang="en-US" smtClean="0"/>
              <a:t>‹Nº›</a:t>
            </a:fld>
            <a:endParaRPr lang="en-US"/>
          </a:p>
        </p:txBody>
      </p:sp>
    </p:spTree>
    <p:extLst>
      <p:ext uri="{BB962C8B-B14F-4D97-AF65-F5344CB8AC3E}">
        <p14:creationId xmlns:p14="http://schemas.microsoft.com/office/powerpoint/2010/main" val="3961528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3FEA5683-595E-4BBB-A10E-71816ACF0907}"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22C786-7B80-45D5-B4AB-3B7D01C88AF1}" type="slidenum">
              <a:rPr lang="en-US" smtClean="0"/>
              <a:t>‹Nº›</a:t>
            </a:fld>
            <a:endParaRPr lang="en-US"/>
          </a:p>
        </p:txBody>
      </p:sp>
    </p:spTree>
    <p:extLst>
      <p:ext uri="{BB962C8B-B14F-4D97-AF65-F5344CB8AC3E}">
        <p14:creationId xmlns:p14="http://schemas.microsoft.com/office/powerpoint/2010/main" val="2396638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3FEA5683-595E-4BBB-A10E-71816ACF0907}" type="datetimeFigureOut">
              <a:rPr lang="en-US" smtClean="0"/>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22C786-7B80-45D5-B4AB-3B7D01C88AF1}" type="slidenum">
              <a:rPr lang="en-US" smtClean="0"/>
              <a:t>‹Nº›</a:t>
            </a:fld>
            <a:endParaRPr lang="en-US"/>
          </a:p>
        </p:txBody>
      </p:sp>
    </p:spTree>
    <p:extLst>
      <p:ext uri="{BB962C8B-B14F-4D97-AF65-F5344CB8AC3E}">
        <p14:creationId xmlns:p14="http://schemas.microsoft.com/office/powerpoint/2010/main" val="231607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141410" y="3073397"/>
            <a:ext cx="4878391" cy="271780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3073397"/>
            <a:ext cx="4875210" cy="271780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3FEA5683-595E-4BBB-A10E-71816ACF0907}" type="datetimeFigureOut">
              <a:rPr lang="en-US" smtClean="0"/>
              <a:t>10/27/2023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22C786-7B80-45D5-B4AB-3B7D01C88AF1}" type="slidenum">
              <a:rPr lang="en-US" smtClean="0"/>
              <a:t>‹Nº›</a:t>
            </a:fld>
            <a:endParaRPr lang="en-US"/>
          </a:p>
        </p:txBody>
      </p:sp>
    </p:spTree>
    <p:extLst>
      <p:ext uri="{BB962C8B-B14F-4D97-AF65-F5344CB8AC3E}">
        <p14:creationId xmlns:p14="http://schemas.microsoft.com/office/powerpoint/2010/main" val="2973620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3FEA5683-595E-4BBB-A10E-71816ACF0907}" type="datetimeFigureOut">
              <a:rPr lang="en-US" smtClean="0"/>
              <a:t>10/27/2023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22C786-7B80-45D5-B4AB-3B7D01C88AF1}" type="slidenum">
              <a:rPr lang="en-US" smtClean="0"/>
              <a:t>‹Nº›</a:t>
            </a:fld>
            <a:endParaRPr lang="en-US"/>
          </a:p>
        </p:txBody>
      </p:sp>
    </p:spTree>
    <p:extLst>
      <p:ext uri="{BB962C8B-B14F-4D97-AF65-F5344CB8AC3E}">
        <p14:creationId xmlns:p14="http://schemas.microsoft.com/office/powerpoint/2010/main" val="4160646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EA5683-595E-4BBB-A10E-71816ACF0907}" type="datetimeFigureOut">
              <a:rPr lang="en-US" smtClean="0"/>
              <a:t>10/27/2023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22C786-7B80-45D5-B4AB-3B7D01C88AF1}" type="slidenum">
              <a:rPr lang="en-US" smtClean="0"/>
              <a:t>‹Nº›</a:t>
            </a:fld>
            <a:endParaRPr lang="en-US"/>
          </a:p>
        </p:txBody>
      </p:sp>
    </p:spTree>
    <p:extLst>
      <p:ext uri="{BB962C8B-B14F-4D97-AF65-F5344CB8AC3E}">
        <p14:creationId xmlns:p14="http://schemas.microsoft.com/office/powerpoint/2010/main" val="2524796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FEA5683-595E-4BBB-A10E-71816ACF0907}" type="datetimeFigureOut">
              <a:rPr lang="en-US" smtClean="0"/>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22C786-7B80-45D5-B4AB-3B7D01C88AF1}" type="slidenum">
              <a:rPr lang="en-US" smtClean="0"/>
              <a:t>‹Nº›</a:t>
            </a:fld>
            <a:endParaRPr lang="en-US"/>
          </a:p>
        </p:txBody>
      </p:sp>
    </p:spTree>
    <p:extLst>
      <p:ext uri="{BB962C8B-B14F-4D97-AF65-F5344CB8AC3E}">
        <p14:creationId xmlns:p14="http://schemas.microsoft.com/office/powerpoint/2010/main" val="1141787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FEA5683-595E-4BBB-A10E-71816ACF0907}" type="datetimeFigureOut">
              <a:rPr lang="en-US" smtClean="0"/>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22C786-7B80-45D5-B4AB-3B7D01C88AF1}" type="slidenum">
              <a:rPr lang="en-US" smtClean="0"/>
              <a:t>‹Nº›</a:t>
            </a:fld>
            <a:endParaRPr lang="en-US"/>
          </a:p>
        </p:txBody>
      </p:sp>
    </p:spTree>
    <p:extLst>
      <p:ext uri="{BB962C8B-B14F-4D97-AF65-F5344CB8AC3E}">
        <p14:creationId xmlns:p14="http://schemas.microsoft.com/office/powerpoint/2010/main" val="3223402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FEA5683-595E-4BBB-A10E-71816ACF0907}" type="datetimeFigureOut">
              <a:rPr lang="en-US" smtClean="0"/>
              <a:t>10/27/2023</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722C786-7B80-45D5-B4AB-3B7D01C88AF1}" type="slidenum">
              <a:rPr lang="en-US" smtClean="0"/>
              <a:t>‹Nº›</a:t>
            </a:fld>
            <a:endParaRPr lang="en-US"/>
          </a:p>
        </p:txBody>
      </p:sp>
    </p:spTree>
    <p:extLst>
      <p:ext uri="{BB962C8B-B14F-4D97-AF65-F5344CB8AC3E}">
        <p14:creationId xmlns:p14="http://schemas.microsoft.com/office/powerpoint/2010/main" val="109903988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4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9FE8A5-8E3E-4C37-B2E0-30D11854DB09}"/>
              </a:ext>
            </a:extLst>
          </p:cNvPr>
          <p:cNvSpPr>
            <a:spLocks noGrp="1"/>
          </p:cNvSpPr>
          <p:nvPr>
            <p:ph type="ctrTitle"/>
          </p:nvPr>
        </p:nvSpPr>
        <p:spPr/>
        <p:txBody>
          <a:bodyPr/>
          <a:lstStyle/>
          <a:p>
            <a:r>
              <a:rPr lang="es-AR" dirty="0"/>
              <a:t>.</a:t>
            </a:r>
            <a:endParaRPr lang="en-US" dirty="0"/>
          </a:p>
        </p:txBody>
      </p:sp>
      <p:sp>
        <p:nvSpPr>
          <p:cNvPr id="3" name="Subtítulo 2">
            <a:extLst>
              <a:ext uri="{FF2B5EF4-FFF2-40B4-BE49-F238E27FC236}">
                <a16:creationId xmlns:a16="http://schemas.microsoft.com/office/drawing/2014/main" id="{7AF41DE5-BC24-49BA-A1DA-AC2DCDE0CE2B}"/>
              </a:ext>
            </a:extLst>
          </p:cNvPr>
          <p:cNvSpPr>
            <a:spLocks noGrp="1"/>
          </p:cNvSpPr>
          <p:nvPr>
            <p:ph type="subTitle" idx="1"/>
          </p:nvPr>
        </p:nvSpPr>
        <p:spPr/>
        <p:txBody>
          <a:bodyPr/>
          <a:lstStyle/>
          <a:p>
            <a:r>
              <a:rPr lang="es-AR" dirty="0"/>
              <a:t>.</a:t>
            </a:r>
            <a:endParaRPr lang="en-US" dirty="0"/>
          </a:p>
        </p:txBody>
      </p:sp>
      <p:pic>
        <p:nvPicPr>
          <p:cNvPr id="6" name="Imagen 5">
            <a:extLst>
              <a:ext uri="{FF2B5EF4-FFF2-40B4-BE49-F238E27FC236}">
                <a16:creationId xmlns:a16="http://schemas.microsoft.com/office/drawing/2014/main" id="{860F560A-7524-4969-B67B-4B0F3057A3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163" y="2026763"/>
            <a:ext cx="8175756" cy="2624318"/>
          </a:xfrm>
          <a:prstGeom prst="rect">
            <a:avLst/>
          </a:prstGeom>
        </p:spPr>
      </p:pic>
    </p:spTree>
    <p:extLst>
      <p:ext uri="{BB962C8B-B14F-4D97-AF65-F5344CB8AC3E}">
        <p14:creationId xmlns:p14="http://schemas.microsoft.com/office/powerpoint/2010/main" val="28621997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p:txBody>
          <a:bodyPr/>
          <a:lstStyle/>
          <a:p>
            <a:r>
              <a:rPr lang="es-A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NUEVA LINEA EN 13,2 KV SOBRE AV. 43 Y TRES SUBESTACIONES</a:t>
            </a:r>
            <a:br>
              <a:rPr lang="es-A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postacion</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de </a:t>
            </a:r>
            <a:r>
              <a:rPr lang="en-US" sz="1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retenciones</a:t>
            </a:r>
            <a:endParaRPr lang="en-US" dirty="0">
              <a:solidFill>
                <a:schemeClr val="bg1"/>
              </a:solidFill>
            </a:endParaRPr>
          </a:p>
        </p:txBody>
      </p:sp>
      <p:pic>
        <p:nvPicPr>
          <p:cNvPr id="6" name="Marcador de contenido 5">
            <a:extLst>
              <a:ext uri="{FF2B5EF4-FFF2-40B4-BE49-F238E27FC236}">
                <a16:creationId xmlns:a16="http://schemas.microsoft.com/office/drawing/2014/main" id="{D1711D6C-6FE1-4446-90A2-E2A7A78846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53386" y="2494584"/>
            <a:ext cx="2808674" cy="3744898"/>
          </a:xfrm>
        </p:spPr>
      </p:pic>
      <p:pic>
        <p:nvPicPr>
          <p:cNvPr id="12" name="Imagen 11">
            <a:extLst>
              <a:ext uri="{FF2B5EF4-FFF2-40B4-BE49-F238E27FC236}">
                <a16:creationId xmlns:a16="http://schemas.microsoft.com/office/drawing/2014/main" id="{26336161-AE9B-4BCC-A225-46CC112E4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6337" y="2494584"/>
            <a:ext cx="4994609" cy="3744898"/>
          </a:xfrm>
          <a:prstGeom prst="rect">
            <a:avLst/>
          </a:prstGeom>
        </p:spPr>
      </p:pic>
    </p:spTree>
    <p:extLst>
      <p:ext uri="{BB962C8B-B14F-4D97-AF65-F5344CB8AC3E}">
        <p14:creationId xmlns:p14="http://schemas.microsoft.com/office/powerpoint/2010/main" val="142629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p:txBody>
          <a:bodyPr/>
          <a:lstStyle/>
          <a:p>
            <a:r>
              <a:rPr lang="es-A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NUEVA LINEA EN 13,2 KV SOBRE AV. 43 Y TRES SUBESTACIONES</a:t>
            </a:r>
            <a:br>
              <a:rPr lang="es-A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postacion</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de </a:t>
            </a:r>
            <a:r>
              <a:rPr lang="en-US" sz="1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columnas</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sosten</a:t>
            </a:r>
            <a:endParaRPr lang="en-US" dirty="0">
              <a:solidFill>
                <a:schemeClr val="bg1"/>
              </a:solidFill>
            </a:endParaRPr>
          </a:p>
        </p:txBody>
      </p:sp>
      <p:pic>
        <p:nvPicPr>
          <p:cNvPr id="12" name="Marcador de contenido 11">
            <a:extLst>
              <a:ext uri="{FF2B5EF4-FFF2-40B4-BE49-F238E27FC236}">
                <a16:creationId xmlns:a16="http://schemas.microsoft.com/office/drawing/2014/main" id="{B5C216CC-36B4-45BF-A9B2-62F5E218DD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5739" y="2097088"/>
            <a:ext cx="3293872" cy="4391829"/>
          </a:xfrm>
        </p:spPr>
      </p:pic>
      <p:pic>
        <p:nvPicPr>
          <p:cNvPr id="14" name="Imagen 13">
            <a:extLst>
              <a:ext uri="{FF2B5EF4-FFF2-40B4-BE49-F238E27FC236}">
                <a16:creationId xmlns:a16="http://schemas.microsoft.com/office/drawing/2014/main" id="{66764C79-EE32-43F5-9BBF-F964B8C90E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3937" y="2097087"/>
            <a:ext cx="5857429" cy="4391829"/>
          </a:xfrm>
          <a:prstGeom prst="rect">
            <a:avLst/>
          </a:prstGeom>
        </p:spPr>
      </p:pic>
    </p:spTree>
    <p:extLst>
      <p:ext uri="{BB962C8B-B14F-4D97-AF65-F5344CB8AC3E}">
        <p14:creationId xmlns:p14="http://schemas.microsoft.com/office/powerpoint/2010/main" val="208446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p:txBody>
          <a:bodyPr/>
          <a:lstStyle/>
          <a:p>
            <a:r>
              <a:rPr lang="es-A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NUEVA LINEA EN 13,2 KV SOBRE AV. 43 Y TRES SUBESTACIONES</a:t>
            </a:r>
            <a:br>
              <a:rPr lang="es-A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construccion</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de dados </a:t>
            </a:r>
            <a:r>
              <a:rPr lang="en-US" sz="1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en</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subestaciones</a:t>
            </a:r>
            <a:endParaRPr lang="en-US" dirty="0">
              <a:solidFill>
                <a:schemeClr val="bg1"/>
              </a:solidFill>
            </a:endParaRPr>
          </a:p>
        </p:txBody>
      </p:sp>
      <p:pic>
        <p:nvPicPr>
          <p:cNvPr id="6" name="Marcador de contenido 5">
            <a:extLst>
              <a:ext uri="{FF2B5EF4-FFF2-40B4-BE49-F238E27FC236}">
                <a16:creationId xmlns:a16="http://schemas.microsoft.com/office/drawing/2014/main" id="{DD302DCF-8761-4611-9166-CD3BBBC409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69819" y="2072128"/>
            <a:ext cx="3430140" cy="4573520"/>
          </a:xfrm>
        </p:spPr>
      </p:pic>
      <p:pic>
        <p:nvPicPr>
          <p:cNvPr id="9" name="Imagen 8">
            <a:extLst>
              <a:ext uri="{FF2B5EF4-FFF2-40B4-BE49-F238E27FC236}">
                <a16:creationId xmlns:a16="http://schemas.microsoft.com/office/drawing/2014/main" id="{B4C8F534-5842-41CC-A97D-4467382845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447" y="2097088"/>
            <a:ext cx="3430140" cy="4573520"/>
          </a:xfrm>
          <a:prstGeom prst="rect">
            <a:avLst/>
          </a:prstGeom>
        </p:spPr>
      </p:pic>
    </p:spTree>
    <p:extLst>
      <p:ext uri="{BB962C8B-B14F-4D97-AF65-F5344CB8AC3E}">
        <p14:creationId xmlns:p14="http://schemas.microsoft.com/office/powerpoint/2010/main" val="295717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p:txBody>
          <a:bodyPr/>
          <a:lstStyle/>
          <a:p>
            <a:r>
              <a:rPr lang="es-A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NUEVA LINEA EN 13,2 KV SOBRE AV. 43 Y TRES SUBESTACIONES</a:t>
            </a:r>
            <a:br>
              <a:rPr lang="es-A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vinculacion</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de </a:t>
            </a:r>
            <a:r>
              <a:rPr lang="en-US" sz="1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crucetas</a:t>
            </a:r>
            <a:endParaRPr lang="en-US" dirty="0">
              <a:solidFill>
                <a:schemeClr val="bg1"/>
              </a:solidFill>
            </a:endParaRPr>
          </a:p>
        </p:txBody>
      </p:sp>
      <p:pic>
        <p:nvPicPr>
          <p:cNvPr id="9" name="Imagen 8">
            <a:extLst>
              <a:ext uri="{FF2B5EF4-FFF2-40B4-BE49-F238E27FC236}">
                <a16:creationId xmlns:a16="http://schemas.microsoft.com/office/drawing/2014/main" id="{B830B10E-3EEB-4315-87E1-64CE5DD839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747" y="2037308"/>
            <a:ext cx="5879881" cy="4408664"/>
          </a:xfrm>
          <a:prstGeom prst="rect">
            <a:avLst/>
          </a:prstGeom>
        </p:spPr>
      </p:pic>
      <p:pic>
        <p:nvPicPr>
          <p:cNvPr id="14" name="Marcador de contenido 13">
            <a:extLst>
              <a:ext uri="{FF2B5EF4-FFF2-40B4-BE49-F238E27FC236}">
                <a16:creationId xmlns:a16="http://schemas.microsoft.com/office/drawing/2014/main" id="{50A02410-292A-4556-BA3D-6F3E4601F73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17239" y="2037308"/>
            <a:ext cx="3255939" cy="4341252"/>
          </a:xfrm>
        </p:spPr>
      </p:pic>
    </p:spTree>
    <p:extLst>
      <p:ext uri="{BB962C8B-B14F-4D97-AF65-F5344CB8AC3E}">
        <p14:creationId xmlns:p14="http://schemas.microsoft.com/office/powerpoint/2010/main" val="316750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p:txBody>
          <a:bodyPr/>
          <a:lstStyle/>
          <a:p>
            <a:r>
              <a:rPr lang="es-A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NUEVA LINEA EN 13,2 KV SOBRE AV. 43 Y TRES SUBESTACIONES</a:t>
            </a:r>
            <a:br>
              <a:rPr lang="es-A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instalacion</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de </a:t>
            </a:r>
            <a:r>
              <a:rPr lang="en-US" sz="1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javalinas</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de </a:t>
            </a:r>
            <a:r>
              <a:rPr lang="en-US" sz="1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puesta</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 tierra</a:t>
            </a:r>
            <a:endParaRPr lang="en-US" dirty="0">
              <a:solidFill>
                <a:schemeClr val="bg1"/>
              </a:solidFill>
            </a:endParaRPr>
          </a:p>
        </p:txBody>
      </p:sp>
      <p:pic>
        <p:nvPicPr>
          <p:cNvPr id="6" name="Marcador de contenido 5">
            <a:extLst>
              <a:ext uri="{FF2B5EF4-FFF2-40B4-BE49-F238E27FC236}">
                <a16:creationId xmlns:a16="http://schemas.microsoft.com/office/drawing/2014/main" id="{04BB8E00-9FE0-4CCD-9539-325EA45335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1831" y="2081920"/>
            <a:ext cx="3430697" cy="4574262"/>
          </a:xfrm>
        </p:spPr>
      </p:pic>
      <p:pic>
        <p:nvPicPr>
          <p:cNvPr id="12" name="Imagen 11">
            <a:extLst>
              <a:ext uri="{FF2B5EF4-FFF2-40B4-BE49-F238E27FC236}">
                <a16:creationId xmlns:a16="http://schemas.microsoft.com/office/drawing/2014/main" id="{3A83F0C7-018A-4A60-A72C-0C4F9AC453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7858" y="2097088"/>
            <a:ext cx="5461489" cy="4559094"/>
          </a:xfrm>
          <a:prstGeom prst="rect">
            <a:avLst/>
          </a:prstGeom>
        </p:spPr>
      </p:pic>
    </p:spTree>
    <p:extLst>
      <p:ext uri="{BB962C8B-B14F-4D97-AF65-F5344CB8AC3E}">
        <p14:creationId xmlns:p14="http://schemas.microsoft.com/office/powerpoint/2010/main" val="48404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p:txBody>
          <a:bodyPr/>
          <a:lstStyle/>
          <a:p>
            <a:r>
              <a:rPr lang="es-A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NUEVA LINEA EN 13,2 KV SOBRE AV. 43 Y TRES SUBESTACIONES</a:t>
            </a:r>
            <a:br>
              <a:rPr lang="es-A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tendido</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de </a:t>
            </a:r>
            <a:r>
              <a:rPr lang="en-US" sz="1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conductores</a:t>
            </a:r>
            <a:endParaRPr lang="en-US" dirty="0">
              <a:solidFill>
                <a:schemeClr val="bg1"/>
              </a:solidFill>
            </a:endParaRPr>
          </a:p>
        </p:txBody>
      </p:sp>
      <p:pic>
        <p:nvPicPr>
          <p:cNvPr id="6" name="Marcador de contenido 5">
            <a:extLst>
              <a:ext uri="{FF2B5EF4-FFF2-40B4-BE49-F238E27FC236}">
                <a16:creationId xmlns:a16="http://schemas.microsoft.com/office/drawing/2014/main" id="{C82F17DE-1F16-44ED-A25C-67444D22F6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3466" y="2272868"/>
            <a:ext cx="5147323" cy="3859401"/>
          </a:xfrm>
        </p:spPr>
      </p:pic>
      <p:pic>
        <p:nvPicPr>
          <p:cNvPr id="9" name="Imagen 8">
            <a:extLst>
              <a:ext uri="{FF2B5EF4-FFF2-40B4-BE49-F238E27FC236}">
                <a16:creationId xmlns:a16="http://schemas.microsoft.com/office/drawing/2014/main" id="{9624E9B7-62BA-4A91-B395-04342B69A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412" y="2268342"/>
            <a:ext cx="5153360" cy="3863927"/>
          </a:xfrm>
          <a:prstGeom prst="rect">
            <a:avLst/>
          </a:prstGeom>
        </p:spPr>
      </p:pic>
    </p:spTree>
    <p:extLst>
      <p:ext uri="{BB962C8B-B14F-4D97-AF65-F5344CB8AC3E}">
        <p14:creationId xmlns:p14="http://schemas.microsoft.com/office/powerpoint/2010/main" val="300384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p:txBody>
          <a:bodyPr/>
          <a:lstStyle/>
          <a:p>
            <a:r>
              <a:rPr lang="es-A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NUEVA LINEA EN 13,2 KV SOBRE AV. 43 Y TRES SUBESTACIONES</a:t>
            </a:r>
            <a:br>
              <a:rPr lang="es-A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retiro</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de </a:t>
            </a:r>
            <a:r>
              <a:rPr lang="en-US" sz="1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columnas</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existentes</a:t>
            </a:r>
            <a:endParaRPr lang="en-US" dirty="0">
              <a:solidFill>
                <a:schemeClr val="bg1"/>
              </a:solidFill>
            </a:endParaRPr>
          </a:p>
        </p:txBody>
      </p:sp>
      <p:pic>
        <p:nvPicPr>
          <p:cNvPr id="10" name="Imagen 9">
            <a:extLst>
              <a:ext uri="{FF2B5EF4-FFF2-40B4-BE49-F238E27FC236}">
                <a16:creationId xmlns:a16="http://schemas.microsoft.com/office/drawing/2014/main" id="{F8B439E2-9F2A-4183-91F8-CFA07C2DF9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310334"/>
            <a:ext cx="5348629" cy="4010337"/>
          </a:xfrm>
          <a:prstGeom prst="rect">
            <a:avLst/>
          </a:prstGeom>
        </p:spPr>
      </p:pic>
      <p:pic>
        <p:nvPicPr>
          <p:cNvPr id="18" name="Marcador de contenido 17">
            <a:extLst>
              <a:ext uri="{FF2B5EF4-FFF2-40B4-BE49-F238E27FC236}">
                <a16:creationId xmlns:a16="http://schemas.microsoft.com/office/drawing/2014/main" id="{00521937-6832-4F18-8A6F-F4A5211BACE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9191" y="2310333"/>
            <a:ext cx="5348628" cy="4010337"/>
          </a:xfrm>
        </p:spPr>
      </p:pic>
    </p:spTree>
    <p:extLst>
      <p:ext uri="{BB962C8B-B14F-4D97-AF65-F5344CB8AC3E}">
        <p14:creationId xmlns:p14="http://schemas.microsoft.com/office/powerpoint/2010/main" val="359520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p:txBody>
          <a:bodyPr/>
          <a:lstStyle/>
          <a:p>
            <a:r>
              <a:rPr lang="es-A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NUEVA LINEA EN 13,2 KV SOBRE AV. 43 Y TRES SUBESTACIONES</a:t>
            </a:r>
            <a:br>
              <a:rPr lang="es-A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tendido</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subterraneo</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endParaRPr lang="en-US" dirty="0">
              <a:solidFill>
                <a:schemeClr val="bg1"/>
              </a:solidFill>
            </a:endParaRPr>
          </a:p>
        </p:txBody>
      </p:sp>
      <p:pic>
        <p:nvPicPr>
          <p:cNvPr id="7" name="Marcador de contenido 6">
            <a:extLst>
              <a:ext uri="{FF2B5EF4-FFF2-40B4-BE49-F238E27FC236}">
                <a16:creationId xmlns:a16="http://schemas.microsoft.com/office/drawing/2014/main" id="{B9C477AC-C3D7-4062-AF48-26A4253186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6315" y="2215299"/>
            <a:ext cx="5367095" cy="4024183"/>
          </a:xfrm>
        </p:spPr>
      </p:pic>
      <p:pic>
        <p:nvPicPr>
          <p:cNvPr id="10" name="Imagen 9">
            <a:extLst>
              <a:ext uri="{FF2B5EF4-FFF2-40B4-BE49-F238E27FC236}">
                <a16:creationId xmlns:a16="http://schemas.microsoft.com/office/drawing/2014/main" id="{09B94F9D-5EFC-4340-9F5B-248B8EBE9A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5792" y="2215299"/>
            <a:ext cx="5367095" cy="4024183"/>
          </a:xfrm>
          <a:prstGeom prst="rect">
            <a:avLst/>
          </a:prstGeom>
        </p:spPr>
      </p:pic>
    </p:spTree>
    <p:extLst>
      <p:ext uri="{BB962C8B-B14F-4D97-AF65-F5344CB8AC3E}">
        <p14:creationId xmlns:p14="http://schemas.microsoft.com/office/powerpoint/2010/main" val="134241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p:txBody>
          <a:bodyPr/>
          <a:lstStyle/>
          <a:p>
            <a:r>
              <a:rPr lang="es-A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NUEVA LINEA EN 13,2 KV SOBRE AV. 43 Y TRES SUBESTACIONES</a:t>
            </a:r>
            <a:br>
              <a:rPr lang="es-A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armado</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de </a:t>
            </a:r>
            <a:r>
              <a:rPr lang="en-US" sz="1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seccionadores</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endParaRPr lang="en-US" dirty="0">
              <a:solidFill>
                <a:schemeClr val="bg1"/>
              </a:solidFill>
            </a:endParaRPr>
          </a:p>
        </p:txBody>
      </p:sp>
      <p:pic>
        <p:nvPicPr>
          <p:cNvPr id="7" name="Marcador de contenido 6">
            <a:extLst>
              <a:ext uri="{FF2B5EF4-FFF2-40B4-BE49-F238E27FC236}">
                <a16:creationId xmlns:a16="http://schemas.microsoft.com/office/drawing/2014/main" id="{47ABB642-21FB-4160-8021-BEC439A4B0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79912" y="1979628"/>
            <a:ext cx="3445169" cy="4593558"/>
          </a:xfrm>
        </p:spPr>
      </p:pic>
      <p:pic>
        <p:nvPicPr>
          <p:cNvPr id="10" name="Imagen 9">
            <a:extLst>
              <a:ext uri="{FF2B5EF4-FFF2-40B4-BE49-F238E27FC236}">
                <a16:creationId xmlns:a16="http://schemas.microsoft.com/office/drawing/2014/main" id="{F2D94B1B-E217-4921-B3A0-2BC98D7EF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5632" y="1979628"/>
            <a:ext cx="3445169" cy="4593558"/>
          </a:xfrm>
          <a:prstGeom prst="rect">
            <a:avLst/>
          </a:prstGeom>
        </p:spPr>
      </p:pic>
    </p:spTree>
    <p:extLst>
      <p:ext uri="{BB962C8B-B14F-4D97-AF65-F5344CB8AC3E}">
        <p14:creationId xmlns:p14="http://schemas.microsoft.com/office/powerpoint/2010/main" val="99472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p:txBody>
          <a:bodyPr/>
          <a:lstStyle/>
          <a:p>
            <a:r>
              <a:rPr lang="es-A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NUEVA LINEA EN 13,2 KV SOBRE AV. 43 Y TRES SUBESTACIONES</a:t>
            </a:r>
            <a:br>
              <a:rPr lang="es-A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por ultimo: </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MONTAJE </a:t>
            </a:r>
            <a:r>
              <a:rPr lang="en-US" sz="1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electromecanico</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de </a:t>
            </a:r>
            <a:r>
              <a:rPr lang="en-US" sz="1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subestaciones</a:t>
            </a:r>
            <a:endParaRPr lang="en-US" dirty="0">
              <a:solidFill>
                <a:schemeClr val="bg1"/>
              </a:solidFill>
            </a:endParaRPr>
          </a:p>
        </p:txBody>
      </p:sp>
      <p:pic>
        <p:nvPicPr>
          <p:cNvPr id="6" name="Marcador de contenido 5">
            <a:extLst>
              <a:ext uri="{FF2B5EF4-FFF2-40B4-BE49-F238E27FC236}">
                <a16:creationId xmlns:a16="http://schemas.microsoft.com/office/drawing/2014/main" id="{D1B82FE6-6ADD-4A63-B9BA-8F4338BE96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40733" y="2045558"/>
            <a:ext cx="3462484" cy="4616645"/>
          </a:xfrm>
        </p:spPr>
      </p:pic>
      <p:pic>
        <p:nvPicPr>
          <p:cNvPr id="4" name="Imagen 3">
            <a:extLst>
              <a:ext uri="{FF2B5EF4-FFF2-40B4-BE49-F238E27FC236}">
                <a16:creationId xmlns:a16="http://schemas.microsoft.com/office/drawing/2014/main" id="{4B5CF8CA-B287-4742-9E49-7FA782EC56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0368" y="2045557"/>
            <a:ext cx="3387838" cy="4517117"/>
          </a:xfrm>
          <a:prstGeom prst="rect">
            <a:avLst/>
          </a:prstGeom>
        </p:spPr>
      </p:pic>
    </p:spTree>
    <p:extLst>
      <p:ext uri="{BB962C8B-B14F-4D97-AF65-F5344CB8AC3E}">
        <p14:creationId xmlns:p14="http://schemas.microsoft.com/office/powerpoint/2010/main" val="213361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325C8F-EB8D-4FFF-B072-BA92C59287E6}"/>
              </a:ext>
            </a:extLst>
          </p:cNvPr>
          <p:cNvSpPr>
            <a:spLocks noGrp="1"/>
          </p:cNvSpPr>
          <p:nvPr>
            <p:ph type="ctrTitle"/>
          </p:nvPr>
        </p:nvSpPr>
        <p:spPr>
          <a:xfrm>
            <a:off x="1524000" y="1234911"/>
            <a:ext cx="9144000" cy="2194089"/>
          </a:xfrm>
        </p:spPr>
        <p:txBody>
          <a:bodyPr>
            <a:normAutofit/>
          </a:bodyPr>
          <a:lstStyle/>
          <a:p>
            <a:pPr algn="ctr">
              <a:lnSpc>
                <a:spcPct val="107000"/>
              </a:lnSpc>
              <a:spcAft>
                <a:spcPts val="800"/>
              </a:spcAft>
            </a:pPr>
            <a:r>
              <a:rPr lang="es-AR" sz="28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PROYECTO CON INVERSION – INAES</a:t>
            </a:r>
            <a:br>
              <a:rPr lang="es-AR" sz="28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b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s-A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b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s-AR" sz="18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Breve descripción De trabajos realizados:</a:t>
            </a:r>
            <a:br>
              <a:rPr lang="es-AR" sz="18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en-US" dirty="0">
              <a:solidFill>
                <a:schemeClr val="bg1"/>
              </a:solidFill>
            </a:endParaRPr>
          </a:p>
        </p:txBody>
      </p:sp>
      <p:sp>
        <p:nvSpPr>
          <p:cNvPr id="3" name="Subtítulo 2">
            <a:extLst>
              <a:ext uri="{FF2B5EF4-FFF2-40B4-BE49-F238E27FC236}">
                <a16:creationId xmlns:a16="http://schemas.microsoft.com/office/drawing/2014/main" id="{D18B124C-FD50-41CA-99DD-FE1E135F57D1}"/>
              </a:ext>
            </a:extLst>
          </p:cNvPr>
          <p:cNvSpPr>
            <a:spLocks noGrp="1"/>
          </p:cNvSpPr>
          <p:nvPr>
            <p:ph type="subTitle" idx="1"/>
          </p:nvPr>
        </p:nvSpPr>
        <p:spPr>
          <a:xfrm>
            <a:off x="2969442" y="3429000"/>
            <a:ext cx="7698557" cy="1595487"/>
          </a:xfrm>
        </p:spPr>
        <p:txBody>
          <a:bodyPr/>
          <a:lstStyle/>
          <a:p>
            <a:pPr algn="l"/>
            <a:r>
              <a:rPr lang="es-AR" sz="18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NUEVA LINEA EN 13,2 KV SOBRE AV. 43 Y TRES SUBESTACIONES</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r>
              <a:rPr lang="es-AR" sz="18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RENOVACION DE LINEA EN 13,2 KV SOBRE RUTA PROVINCIAL NRO. 73.</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r>
              <a:rPr lang="es-AR" sz="18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NUEVA LINEA EN 13,2 KV SUBTERRANEA EN CALLE NEUQUEN Y SUBESTACION.</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48412052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a:xfrm>
            <a:off x="1141413" y="659876"/>
            <a:ext cx="9905998" cy="509048"/>
          </a:xfrm>
        </p:spPr>
        <p:txBody>
          <a:bodyPr>
            <a:normAutofit fontScale="90000"/>
          </a:bodyPr>
          <a:lstStyle/>
          <a:p>
            <a:r>
              <a:rPr lang="es-AR" sz="2400" dirty="0">
                <a:solidFill>
                  <a:schemeClr val="bg1"/>
                </a:solidFill>
                <a:latin typeface="Calibri" panose="020F0502020204030204" pitchFamily="34" charset="0"/>
                <a:ea typeface="Calibri" panose="020F0502020204030204" pitchFamily="34" charset="0"/>
                <a:cs typeface="Calibri" panose="020F0502020204030204" pitchFamily="34" charset="0"/>
              </a:rPr>
              <a:t>RENOVACION DE LINEA EN 13,2 KV SOBRE RUTA PROVINCIAL NRO. 73.</a:t>
            </a:r>
            <a:b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br>
            <a:endPar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Marcador de contenido 2">
            <a:extLst>
              <a:ext uri="{FF2B5EF4-FFF2-40B4-BE49-F238E27FC236}">
                <a16:creationId xmlns:a16="http://schemas.microsoft.com/office/drawing/2014/main" id="{68F03102-BAAC-4FE4-8261-D81B1CF17078}"/>
              </a:ext>
            </a:extLst>
          </p:cNvPr>
          <p:cNvSpPr>
            <a:spLocks noGrp="1"/>
          </p:cNvSpPr>
          <p:nvPr>
            <p:ph idx="1"/>
          </p:nvPr>
        </p:nvSpPr>
        <p:spPr>
          <a:xfrm>
            <a:off x="838199" y="1055802"/>
            <a:ext cx="10671929" cy="1828800"/>
          </a:xfrm>
        </p:spPr>
        <p:txBody>
          <a:bodyPr>
            <a:normAutofit lnSpcReduction="10000"/>
          </a:bodyPr>
          <a:lstStyle/>
          <a:p>
            <a:r>
              <a:rPr lang="es-AR" dirty="0">
                <a:solidFill>
                  <a:schemeClr val="bg1"/>
                </a:solidFill>
                <a:latin typeface="Calibri" panose="020F0502020204030204" pitchFamily="34" charset="0"/>
                <a:ea typeface="Calibri" panose="020F0502020204030204" pitchFamily="34" charset="0"/>
                <a:cs typeface="Calibri" panose="020F0502020204030204" pitchFamily="34" charset="0"/>
              </a:rPr>
              <a:t>Se reemplazó una </a:t>
            </a:r>
            <a:r>
              <a:rPr lang="es-AR" b="1" dirty="0">
                <a:solidFill>
                  <a:schemeClr val="bg1"/>
                </a:solidFill>
                <a:latin typeface="Calibri" panose="020F0502020204030204" pitchFamily="34" charset="0"/>
                <a:ea typeface="Calibri" panose="020F0502020204030204" pitchFamily="34" charset="0"/>
                <a:cs typeface="Calibri" panose="020F0502020204030204" pitchFamily="34" charset="0"/>
              </a:rPr>
              <a:t>Línea aérea</a:t>
            </a:r>
            <a:r>
              <a:rPr lang="es-AR" dirty="0">
                <a:solidFill>
                  <a:schemeClr val="bg1"/>
                </a:solidFill>
                <a:latin typeface="Calibri" panose="020F0502020204030204" pitchFamily="34" charset="0"/>
                <a:ea typeface="Calibri" panose="020F0502020204030204" pitchFamily="34" charset="0"/>
                <a:cs typeface="Calibri" panose="020F0502020204030204" pitchFamily="34" charset="0"/>
              </a:rPr>
              <a:t> en 13,2 Kv. con un recorrido total de 878 m, desde Av. 26 hasta calle 16.  Se utilizaron las columnas existentes reemplazando el resto de los componentes (cable de aluminio desnudo, crucetas de madera, pernos aisladores, collares y brazos).</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endParaRPr lang="en-US"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pic>
        <p:nvPicPr>
          <p:cNvPr id="5" name="Imagen 4">
            <a:extLst>
              <a:ext uri="{FF2B5EF4-FFF2-40B4-BE49-F238E27FC236}">
                <a16:creationId xmlns:a16="http://schemas.microsoft.com/office/drawing/2014/main" id="{369876F7-BDE3-4B8E-9DED-984EDAD1FF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2052" y="2789329"/>
            <a:ext cx="6591693" cy="3943796"/>
          </a:xfrm>
          <a:prstGeom prst="rect">
            <a:avLst/>
          </a:prstGeom>
        </p:spPr>
      </p:pic>
    </p:spTree>
    <p:extLst>
      <p:ext uri="{BB962C8B-B14F-4D97-AF65-F5344CB8AC3E}">
        <p14:creationId xmlns:p14="http://schemas.microsoft.com/office/powerpoint/2010/main" val="75494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p:txBody>
          <a:bodyPr>
            <a:normAutofit fontScale="90000"/>
          </a:bodyPr>
          <a:lstStyle/>
          <a:p>
            <a:r>
              <a:rPr lang="es-AR" sz="2700" dirty="0">
                <a:solidFill>
                  <a:schemeClr val="bg1"/>
                </a:solidFill>
                <a:latin typeface="Calibri" panose="020F0502020204030204" pitchFamily="34" charset="0"/>
                <a:ea typeface="Calibri" panose="020F0502020204030204" pitchFamily="34" charset="0"/>
                <a:cs typeface="Calibri" panose="020F0502020204030204" pitchFamily="34" charset="0"/>
              </a:rPr>
              <a:t>RENOVACION DE LINEA EN 13,2 KV SOBRE RUTA PROVINCIAL NRO. 73.</a:t>
            </a:r>
            <a:br>
              <a:rPr lang="en-US" dirty="0"/>
            </a:br>
            <a:b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En el empalme con la línea existente se montaron </a:t>
            </a:r>
            <a:r>
              <a:rPr lang="es-AR" sz="2000" b="1" dirty="0">
                <a:solidFill>
                  <a:schemeClr val="bg1"/>
                </a:solidFill>
                <a:latin typeface="Calibri" panose="020F0502020204030204" pitchFamily="34" charset="0"/>
                <a:ea typeface="Calibri" panose="020F0502020204030204" pitchFamily="34" charset="0"/>
                <a:cs typeface="Calibri" panose="020F0502020204030204" pitchFamily="34" charset="0"/>
              </a:rPr>
              <a:t>seccionadores fusibles</a:t>
            </a: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b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br>
            <a:endParaRPr lang="en-US" dirty="0">
              <a:solidFill>
                <a:schemeClr val="bg1"/>
              </a:solidFill>
            </a:endParaRPr>
          </a:p>
        </p:txBody>
      </p:sp>
      <p:pic>
        <p:nvPicPr>
          <p:cNvPr id="5" name="Imagen 4">
            <a:extLst>
              <a:ext uri="{FF2B5EF4-FFF2-40B4-BE49-F238E27FC236}">
                <a16:creationId xmlns:a16="http://schemas.microsoft.com/office/drawing/2014/main" id="{24D9730C-196B-4CC2-93D5-BD9DFF69C6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5634" y="2004709"/>
            <a:ext cx="5951042" cy="4462019"/>
          </a:xfrm>
          <a:prstGeom prst="rect">
            <a:avLst/>
          </a:prstGeom>
        </p:spPr>
      </p:pic>
      <p:pic>
        <p:nvPicPr>
          <p:cNvPr id="9" name="Imagen 8">
            <a:extLst>
              <a:ext uri="{FF2B5EF4-FFF2-40B4-BE49-F238E27FC236}">
                <a16:creationId xmlns:a16="http://schemas.microsoft.com/office/drawing/2014/main" id="{E4D9AA5B-55CB-4D3B-9280-362BEA409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0897" y="2004708"/>
            <a:ext cx="3346514" cy="4462019"/>
          </a:xfrm>
          <a:prstGeom prst="rect">
            <a:avLst/>
          </a:prstGeom>
        </p:spPr>
      </p:pic>
    </p:spTree>
    <p:extLst>
      <p:ext uri="{BB962C8B-B14F-4D97-AF65-F5344CB8AC3E}">
        <p14:creationId xmlns:p14="http://schemas.microsoft.com/office/powerpoint/2010/main" val="216244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p:txBody>
          <a:bodyPr>
            <a:normAutofit fontScale="90000"/>
          </a:bodyPr>
          <a:lstStyle/>
          <a:p>
            <a:r>
              <a:rPr lang="es-AR" sz="2700" dirty="0">
                <a:solidFill>
                  <a:schemeClr val="bg1"/>
                </a:solidFill>
                <a:latin typeface="Calibri" panose="020F0502020204030204" pitchFamily="34" charset="0"/>
                <a:ea typeface="Calibri" panose="020F0502020204030204" pitchFamily="34" charset="0"/>
                <a:cs typeface="Calibri" panose="020F0502020204030204" pitchFamily="34" charset="0"/>
              </a:rPr>
              <a:t>RENOVACION DE LINEA EN 13,2 KV SOBRE RUTA PROVINCIAL NRO. 73.</a:t>
            </a:r>
            <a:br>
              <a:rPr lang="en-US" dirty="0"/>
            </a:br>
            <a:b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se mantuvo </a:t>
            </a:r>
            <a:r>
              <a:rPr lang="es-AR"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desvio</a:t>
            </a: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 para calle 16. </a:t>
            </a:r>
            <a:b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br>
            <a:endParaRPr lang="en-US" dirty="0">
              <a:solidFill>
                <a:schemeClr val="bg1"/>
              </a:solidFill>
            </a:endParaRPr>
          </a:p>
        </p:txBody>
      </p:sp>
      <p:pic>
        <p:nvPicPr>
          <p:cNvPr id="11" name="Imagen 10">
            <a:extLst>
              <a:ext uri="{FF2B5EF4-FFF2-40B4-BE49-F238E27FC236}">
                <a16:creationId xmlns:a16="http://schemas.microsoft.com/office/drawing/2014/main" id="{77D40052-B4E2-49BB-B481-A26CEDA9EE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048" y="2097088"/>
            <a:ext cx="3347890" cy="4463853"/>
          </a:xfrm>
          <a:prstGeom prst="rect">
            <a:avLst/>
          </a:prstGeom>
        </p:spPr>
      </p:pic>
      <p:pic>
        <p:nvPicPr>
          <p:cNvPr id="13" name="Imagen 12">
            <a:extLst>
              <a:ext uri="{FF2B5EF4-FFF2-40B4-BE49-F238E27FC236}">
                <a16:creationId xmlns:a16="http://schemas.microsoft.com/office/drawing/2014/main" id="{63D621EF-738C-4DBC-89A0-9DB00006F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3926" y="2097088"/>
            <a:ext cx="5953486" cy="4463852"/>
          </a:xfrm>
          <a:prstGeom prst="rect">
            <a:avLst/>
          </a:prstGeom>
        </p:spPr>
      </p:pic>
    </p:spTree>
    <p:extLst>
      <p:ext uri="{BB962C8B-B14F-4D97-AF65-F5344CB8AC3E}">
        <p14:creationId xmlns:p14="http://schemas.microsoft.com/office/powerpoint/2010/main" val="35331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p:txBody>
          <a:bodyPr>
            <a:normAutofit fontScale="90000"/>
          </a:bodyPr>
          <a:lstStyle/>
          <a:p>
            <a:r>
              <a:rPr lang="es-AR" sz="2700" dirty="0">
                <a:solidFill>
                  <a:schemeClr val="bg1"/>
                </a:solidFill>
                <a:latin typeface="Calibri" panose="020F0502020204030204" pitchFamily="34" charset="0"/>
                <a:ea typeface="Calibri" panose="020F0502020204030204" pitchFamily="34" charset="0"/>
                <a:cs typeface="Calibri" panose="020F0502020204030204" pitchFamily="34" charset="0"/>
              </a:rPr>
              <a:t>RENOVACION DE LINEA EN 13,2 KV SOBRE RUTA PROVINCIAL NRO. 73.</a:t>
            </a:r>
            <a:br>
              <a:rPr lang="en-US" dirty="0"/>
            </a:br>
            <a:b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s-AR"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Postacion</a:t>
            </a: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 provisoria en cruce de calle.</a:t>
            </a:r>
            <a:b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br>
            <a:endParaRPr lang="en-US" dirty="0">
              <a:solidFill>
                <a:schemeClr val="bg1"/>
              </a:solidFill>
            </a:endParaRPr>
          </a:p>
        </p:txBody>
      </p:sp>
      <p:pic>
        <p:nvPicPr>
          <p:cNvPr id="4" name="Imagen 3">
            <a:extLst>
              <a:ext uri="{FF2B5EF4-FFF2-40B4-BE49-F238E27FC236}">
                <a16:creationId xmlns:a16="http://schemas.microsoft.com/office/drawing/2014/main" id="{927B16D3-A78A-4E91-BAD1-3C6232F2EE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8766" y="2039723"/>
            <a:ext cx="3442158" cy="4589544"/>
          </a:xfrm>
          <a:prstGeom prst="rect">
            <a:avLst/>
          </a:prstGeom>
        </p:spPr>
      </p:pic>
      <p:pic>
        <p:nvPicPr>
          <p:cNvPr id="6" name="Imagen 5">
            <a:extLst>
              <a:ext uri="{FF2B5EF4-FFF2-40B4-BE49-F238E27FC236}">
                <a16:creationId xmlns:a16="http://schemas.microsoft.com/office/drawing/2014/main" id="{E2F7C080-AEE4-4BED-B28E-5BA7292FB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4876" y="2039723"/>
            <a:ext cx="3442159" cy="4589545"/>
          </a:xfrm>
          <a:prstGeom prst="rect">
            <a:avLst/>
          </a:prstGeom>
        </p:spPr>
      </p:pic>
    </p:spTree>
    <p:extLst>
      <p:ext uri="{BB962C8B-B14F-4D97-AF65-F5344CB8AC3E}">
        <p14:creationId xmlns:p14="http://schemas.microsoft.com/office/powerpoint/2010/main" val="386162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p:txBody>
          <a:bodyPr>
            <a:normAutofit fontScale="90000"/>
          </a:bodyPr>
          <a:lstStyle/>
          <a:p>
            <a:r>
              <a:rPr lang="es-AR" sz="2700" dirty="0">
                <a:solidFill>
                  <a:schemeClr val="bg1"/>
                </a:solidFill>
                <a:latin typeface="Calibri" panose="020F0502020204030204" pitchFamily="34" charset="0"/>
                <a:ea typeface="Calibri" panose="020F0502020204030204" pitchFamily="34" charset="0"/>
                <a:cs typeface="Calibri" panose="020F0502020204030204" pitchFamily="34" charset="0"/>
              </a:rPr>
              <a:t>RENOVACION DE LINEA EN 13,2 KV SOBRE RUTA PROVINCIAL NRO. 73.</a:t>
            </a:r>
            <a:br>
              <a:rPr lang="en-US" dirty="0"/>
            </a:br>
            <a:b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tendido de conductores de aluminio. </a:t>
            </a:r>
            <a:b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br>
            <a:endParaRPr lang="en-US" dirty="0">
              <a:solidFill>
                <a:schemeClr val="bg1"/>
              </a:solidFill>
            </a:endParaRPr>
          </a:p>
        </p:txBody>
      </p:sp>
      <p:pic>
        <p:nvPicPr>
          <p:cNvPr id="6" name="Imagen 5">
            <a:extLst>
              <a:ext uri="{FF2B5EF4-FFF2-40B4-BE49-F238E27FC236}">
                <a16:creationId xmlns:a16="http://schemas.microsoft.com/office/drawing/2014/main" id="{F95FF091-E9E4-45F7-9863-CF2452C1E5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6473" y="1704244"/>
            <a:ext cx="3668894" cy="4891859"/>
          </a:xfrm>
          <a:prstGeom prst="rect">
            <a:avLst/>
          </a:prstGeom>
        </p:spPr>
      </p:pic>
      <p:pic>
        <p:nvPicPr>
          <p:cNvPr id="8" name="Imagen 7">
            <a:extLst>
              <a:ext uri="{FF2B5EF4-FFF2-40B4-BE49-F238E27FC236}">
                <a16:creationId xmlns:a16="http://schemas.microsoft.com/office/drawing/2014/main" id="{54A5AA6C-F3CD-488E-A7C1-32A6FD5A28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9099" y="1704243"/>
            <a:ext cx="3668895" cy="4891860"/>
          </a:xfrm>
          <a:prstGeom prst="rect">
            <a:avLst/>
          </a:prstGeom>
        </p:spPr>
      </p:pic>
    </p:spTree>
    <p:extLst>
      <p:ext uri="{BB962C8B-B14F-4D97-AF65-F5344CB8AC3E}">
        <p14:creationId xmlns:p14="http://schemas.microsoft.com/office/powerpoint/2010/main" val="324466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p:txBody>
          <a:bodyPr>
            <a:normAutofit fontScale="90000"/>
          </a:bodyPr>
          <a:lstStyle/>
          <a:p>
            <a:r>
              <a:rPr lang="es-AR" sz="2700" dirty="0">
                <a:solidFill>
                  <a:schemeClr val="bg1"/>
                </a:solidFill>
                <a:latin typeface="Calibri" panose="020F0502020204030204" pitchFamily="34" charset="0"/>
                <a:ea typeface="Calibri" panose="020F0502020204030204" pitchFamily="34" charset="0"/>
                <a:cs typeface="Calibri" panose="020F0502020204030204" pitchFamily="34" charset="0"/>
              </a:rPr>
              <a:t>RENOVACION DE LINEA EN 13,2 KV SOBRE RUTA PROVINCIAL NRO. 73.</a:t>
            </a:r>
            <a:br>
              <a:rPr lang="en-US" dirty="0"/>
            </a:br>
            <a:b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retiro de línea existente.</a:t>
            </a:r>
            <a:b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br>
            <a:endParaRPr lang="en-US" dirty="0">
              <a:solidFill>
                <a:schemeClr val="bg1"/>
              </a:solidFill>
            </a:endParaRPr>
          </a:p>
        </p:txBody>
      </p:sp>
      <p:pic>
        <p:nvPicPr>
          <p:cNvPr id="5" name="Imagen 4">
            <a:extLst>
              <a:ext uri="{FF2B5EF4-FFF2-40B4-BE49-F238E27FC236}">
                <a16:creationId xmlns:a16="http://schemas.microsoft.com/office/drawing/2014/main" id="{F11429B6-68D4-4322-942D-CA45CEA19D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7627" y="1661997"/>
            <a:ext cx="3734389" cy="4979185"/>
          </a:xfrm>
          <a:prstGeom prst="rect">
            <a:avLst/>
          </a:prstGeom>
        </p:spPr>
      </p:pic>
    </p:spTree>
    <p:extLst>
      <p:ext uri="{BB962C8B-B14F-4D97-AF65-F5344CB8AC3E}">
        <p14:creationId xmlns:p14="http://schemas.microsoft.com/office/powerpoint/2010/main" val="282719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p:txBody>
          <a:bodyPr>
            <a:normAutofit fontScale="90000"/>
          </a:bodyPr>
          <a:lstStyle/>
          <a:p>
            <a:r>
              <a:rPr lang="es-AR" sz="2700" dirty="0">
                <a:solidFill>
                  <a:schemeClr val="bg1"/>
                </a:solidFill>
                <a:latin typeface="Calibri" panose="020F0502020204030204" pitchFamily="34" charset="0"/>
                <a:ea typeface="Calibri" panose="020F0502020204030204" pitchFamily="34" charset="0"/>
                <a:cs typeface="Calibri" panose="020F0502020204030204" pitchFamily="34" charset="0"/>
              </a:rPr>
              <a:t>RENOVACION DE LINEA EN 13,2 KV SOBRE RUTA PROVINCIAL NRO. 73.</a:t>
            </a:r>
            <a:br>
              <a:rPr lang="en-US" dirty="0"/>
            </a:br>
            <a:b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sz="18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Tendido</a:t>
            </a: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de ultimo </a:t>
            </a:r>
            <a:r>
              <a:rPr lang="en-US" sz="18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tramo</a:t>
            </a: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y </a:t>
            </a:r>
            <a:r>
              <a:rPr lang="en-US" sz="18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coneccion</a:t>
            </a: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 </a:t>
            </a:r>
            <a:r>
              <a:rPr lang="en-US" sz="18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alimentador</a:t>
            </a: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b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br>
            <a:endParaRPr lang="en-US" dirty="0">
              <a:solidFill>
                <a:schemeClr val="bg1"/>
              </a:solidFill>
            </a:endParaRPr>
          </a:p>
        </p:txBody>
      </p:sp>
      <p:pic>
        <p:nvPicPr>
          <p:cNvPr id="5" name="Imagen 4">
            <a:extLst>
              <a:ext uri="{FF2B5EF4-FFF2-40B4-BE49-F238E27FC236}">
                <a16:creationId xmlns:a16="http://schemas.microsoft.com/office/drawing/2014/main" id="{6E21B4B9-F8A3-484B-A5CF-FE81740722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4497" y="1706252"/>
            <a:ext cx="3665849" cy="4887798"/>
          </a:xfrm>
          <a:prstGeom prst="rect">
            <a:avLst/>
          </a:prstGeom>
        </p:spPr>
      </p:pic>
      <p:pic>
        <p:nvPicPr>
          <p:cNvPr id="8" name="Imagen 7">
            <a:extLst>
              <a:ext uri="{FF2B5EF4-FFF2-40B4-BE49-F238E27FC236}">
                <a16:creationId xmlns:a16="http://schemas.microsoft.com/office/drawing/2014/main" id="{F4D31127-7E77-48D9-A469-4AB25DF075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0759" y="1706252"/>
            <a:ext cx="3665849" cy="4887798"/>
          </a:xfrm>
          <a:prstGeom prst="rect">
            <a:avLst/>
          </a:prstGeom>
        </p:spPr>
      </p:pic>
    </p:spTree>
    <p:extLst>
      <p:ext uri="{BB962C8B-B14F-4D97-AF65-F5344CB8AC3E}">
        <p14:creationId xmlns:p14="http://schemas.microsoft.com/office/powerpoint/2010/main" val="304748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a:xfrm>
            <a:off x="1141413" y="395926"/>
            <a:ext cx="9905998" cy="1159497"/>
          </a:xfrm>
        </p:spPr>
        <p:txBody>
          <a:bodyPr>
            <a:normAutofit fontScale="90000"/>
          </a:bodyPr>
          <a:lstStyle/>
          <a:p>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t>NUEVA LINEA EN 13,2 KV SUBTERRANEA EN CALLE NEUQUEN Y SUBESTACION.</a:t>
            </a:r>
            <a:br>
              <a:rPr lang="en-US" sz="27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 Se realizo una </a:t>
            </a:r>
            <a:r>
              <a:rPr lang="es-AR" sz="2000" b="1" dirty="0">
                <a:solidFill>
                  <a:schemeClr val="bg1"/>
                </a:solidFill>
                <a:latin typeface="Calibri" panose="020F0502020204030204" pitchFamily="34" charset="0"/>
                <a:ea typeface="Calibri" panose="020F0502020204030204" pitchFamily="34" charset="0"/>
                <a:cs typeface="Calibri" panose="020F0502020204030204" pitchFamily="34" charset="0"/>
              </a:rPr>
              <a:t>Línea subterránea</a:t>
            </a: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 en 13,2 Kv con un recorrido total de 300 m, cable armado subterráneo unipolar de aluminio de 50 mm2 de sección en calle Neuquén entre Belgrano y Sarmiento.</a:t>
            </a: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	 En extremo sobre la calle Sarmiento se realizó una </a:t>
            </a:r>
            <a:r>
              <a:rPr lang="es-AR" sz="2000" b="1" dirty="0">
                <a:solidFill>
                  <a:schemeClr val="bg1"/>
                </a:solidFill>
                <a:latin typeface="Calibri" panose="020F0502020204030204" pitchFamily="34" charset="0"/>
                <a:ea typeface="Calibri" panose="020F0502020204030204" pitchFamily="34" charset="0"/>
                <a:cs typeface="Calibri" panose="020F0502020204030204" pitchFamily="34" charset="0"/>
              </a:rPr>
              <a:t>subestación</a:t>
            </a: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 de 160 KVA, tipo plataforma </a:t>
            </a:r>
            <a:r>
              <a:rPr lang="es-AR"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biposte</a:t>
            </a: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a:t>
            </a: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endParaRPr lang="en-US" sz="2000" dirty="0">
              <a:solidFill>
                <a:schemeClr val="bg1"/>
              </a:solidFill>
            </a:endParaRPr>
          </a:p>
        </p:txBody>
      </p:sp>
      <p:pic>
        <p:nvPicPr>
          <p:cNvPr id="7" name="Imagen 6">
            <a:extLst>
              <a:ext uri="{FF2B5EF4-FFF2-40B4-BE49-F238E27FC236}">
                <a16:creationId xmlns:a16="http://schemas.microsoft.com/office/drawing/2014/main" id="{947E2E95-8BDD-4491-BE5E-80B7106B8C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456413" y="867988"/>
            <a:ext cx="4891984" cy="6902872"/>
          </a:xfrm>
          <a:prstGeom prst="rect">
            <a:avLst/>
          </a:prstGeom>
        </p:spPr>
      </p:pic>
    </p:spTree>
    <p:extLst>
      <p:ext uri="{BB962C8B-B14F-4D97-AF65-F5344CB8AC3E}">
        <p14:creationId xmlns:p14="http://schemas.microsoft.com/office/powerpoint/2010/main" val="219573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a:xfrm>
            <a:off x="1141413" y="499621"/>
            <a:ext cx="9905998" cy="1074656"/>
          </a:xfrm>
        </p:spPr>
        <p:txBody>
          <a:bodyPr>
            <a:normAutofit fontScale="90000"/>
          </a:bodyPr>
          <a:lstStyle/>
          <a:p>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t>NUEVA LINEA EN 13,2 KV SUBTERRANEA EN CALLE NEUQUEN Y SUBESTACION.</a:t>
            </a:r>
            <a:br>
              <a:rPr lang="en-US" sz="27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a:t>
            </a: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endParaRPr lang="en-US" sz="2000" dirty="0">
              <a:solidFill>
                <a:schemeClr val="bg1"/>
              </a:solidFill>
            </a:endParaRPr>
          </a:p>
        </p:txBody>
      </p:sp>
      <p:sp>
        <p:nvSpPr>
          <p:cNvPr id="5" name="CuadroTexto 4">
            <a:extLst>
              <a:ext uri="{FF2B5EF4-FFF2-40B4-BE49-F238E27FC236}">
                <a16:creationId xmlns:a16="http://schemas.microsoft.com/office/drawing/2014/main" id="{9CF0F35A-C869-4652-899C-8426B3E573A5}"/>
              </a:ext>
            </a:extLst>
          </p:cNvPr>
          <p:cNvSpPr txBox="1"/>
          <p:nvPr/>
        </p:nvSpPr>
        <p:spPr>
          <a:xfrm>
            <a:off x="1535645" y="1338099"/>
            <a:ext cx="2249201" cy="369332"/>
          </a:xfrm>
          <a:prstGeom prst="rect">
            <a:avLst/>
          </a:prstGeom>
          <a:noFill/>
        </p:spPr>
        <p:txBody>
          <a:bodyPr wrap="square" rtlCol="0">
            <a:spAutoFit/>
          </a:bodyPr>
          <a:lstStyle/>
          <a:p>
            <a:r>
              <a:rPr lang="es-AR" dirty="0">
                <a:solidFill>
                  <a:schemeClr val="bg1"/>
                </a:solidFill>
                <a:latin typeface="Calibri" panose="020F0502020204030204" pitchFamily="34" charset="0"/>
                <a:ea typeface="Calibri" panose="020F0502020204030204" pitchFamily="34" charset="0"/>
                <a:cs typeface="Calibri" panose="020F0502020204030204" pitchFamily="34" charset="0"/>
              </a:rPr>
              <a:t>ZANJEO Y TENDIDO</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Imagen 7">
            <a:extLst>
              <a:ext uri="{FF2B5EF4-FFF2-40B4-BE49-F238E27FC236}">
                <a16:creationId xmlns:a16="http://schemas.microsoft.com/office/drawing/2014/main" id="{D39BD0DD-5977-4784-9900-7729BE7FE7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4783" y="1840585"/>
            <a:ext cx="3571580" cy="4762107"/>
          </a:xfrm>
          <a:prstGeom prst="rect">
            <a:avLst/>
          </a:prstGeom>
        </p:spPr>
      </p:pic>
      <p:pic>
        <p:nvPicPr>
          <p:cNvPr id="10" name="Imagen 9">
            <a:extLst>
              <a:ext uri="{FF2B5EF4-FFF2-40B4-BE49-F238E27FC236}">
                <a16:creationId xmlns:a16="http://schemas.microsoft.com/office/drawing/2014/main" id="{0C004D35-4AC0-46D2-AFAE-3AA9CE480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028" y="1840585"/>
            <a:ext cx="3571580" cy="4762107"/>
          </a:xfrm>
          <a:prstGeom prst="rect">
            <a:avLst/>
          </a:prstGeom>
        </p:spPr>
      </p:pic>
    </p:spTree>
    <p:extLst>
      <p:ext uri="{BB962C8B-B14F-4D97-AF65-F5344CB8AC3E}">
        <p14:creationId xmlns:p14="http://schemas.microsoft.com/office/powerpoint/2010/main" val="424709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a:xfrm>
            <a:off x="1141413" y="499621"/>
            <a:ext cx="9905998" cy="1074656"/>
          </a:xfrm>
        </p:spPr>
        <p:txBody>
          <a:bodyPr>
            <a:normAutofit fontScale="90000"/>
          </a:bodyPr>
          <a:lstStyle/>
          <a:p>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t>NUEVA LINEA EN 13,2 KV SUBTERRANEA EN CALLE NEUQUEN Y SUBESTACION.</a:t>
            </a:r>
            <a:br>
              <a:rPr lang="en-US" sz="27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a:t>
            </a: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endParaRPr lang="en-US" sz="2000" dirty="0">
              <a:solidFill>
                <a:schemeClr val="bg1"/>
              </a:solidFill>
            </a:endParaRPr>
          </a:p>
        </p:txBody>
      </p:sp>
      <p:sp>
        <p:nvSpPr>
          <p:cNvPr id="5" name="CuadroTexto 4">
            <a:extLst>
              <a:ext uri="{FF2B5EF4-FFF2-40B4-BE49-F238E27FC236}">
                <a16:creationId xmlns:a16="http://schemas.microsoft.com/office/drawing/2014/main" id="{9CF0F35A-C869-4652-899C-8426B3E573A5}"/>
              </a:ext>
            </a:extLst>
          </p:cNvPr>
          <p:cNvSpPr txBox="1"/>
          <p:nvPr/>
        </p:nvSpPr>
        <p:spPr>
          <a:xfrm>
            <a:off x="1535645" y="1338099"/>
            <a:ext cx="8006442" cy="369332"/>
          </a:xfrm>
          <a:prstGeom prst="rect">
            <a:avLst/>
          </a:prstGeom>
          <a:noFill/>
        </p:spPr>
        <p:txBody>
          <a:bodyPr wrap="square" rtlCol="0">
            <a:spAutoFit/>
          </a:bodyPr>
          <a:lstStyle/>
          <a:p>
            <a:r>
              <a:rPr lang="es-AR" dirty="0">
                <a:solidFill>
                  <a:schemeClr val="bg1"/>
                </a:solidFill>
                <a:latin typeface="Calibri" panose="020F0502020204030204" pitchFamily="34" charset="0"/>
                <a:ea typeface="Calibri" panose="020F0502020204030204" pitchFamily="34" charset="0"/>
                <a:cs typeface="Calibri" panose="020F0502020204030204" pitchFamily="34" charset="0"/>
              </a:rPr>
              <a:t>POSTACION DE SUBESTACION Y CONSTRUCCION DE DADOS.</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Imagen 3">
            <a:extLst>
              <a:ext uri="{FF2B5EF4-FFF2-40B4-BE49-F238E27FC236}">
                <a16:creationId xmlns:a16="http://schemas.microsoft.com/office/drawing/2014/main" id="{82CB3FB4-CA66-4B3A-8213-2C522774F0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9240" y="2092244"/>
            <a:ext cx="3001259" cy="4001678"/>
          </a:xfrm>
          <a:prstGeom prst="rect">
            <a:avLst/>
          </a:prstGeom>
        </p:spPr>
      </p:pic>
      <p:pic>
        <p:nvPicPr>
          <p:cNvPr id="7" name="Imagen 6">
            <a:extLst>
              <a:ext uri="{FF2B5EF4-FFF2-40B4-BE49-F238E27FC236}">
                <a16:creationId xmlns:a16="http://schemas.microsoft.com/office/drawing/2014/main" id="{17CEE630-5C8A-43AC-B301-C157190A0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5645" y="2121031"/>
            <a:ext cx="5298686" cy="3972891"/>
          </a:xfrm>
          <a:prstGeom prst="rect">
            <a:avLst/>
          </a:prstGeom>
        </p:spPr>
      </p:pic>
    </p:spTree>
    <p:extLst>
      <p:ext uri="{BB962C8B-B14F-4D97-AF65-F5344CB8AC3E}">
        <p14:creationId xmlns:p14="http://schemas.microsoft.com/office/powerpoint/2010/main" val="191884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a:xfrm>
            <a:off x="1141413" y="857839"/>
            <a:ext cx="9905998" cy="678730"/>
          </a:xfrm>
        </p:spPr>
        <p:txBody>
          <a:bodyPr>
            <a:normAutofit fontScale="90000"/>
          </a:bodyPr>
          <a:lstStyle/>
          <a:p>
            <a:r>
              <a:rPr lang="es-A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NUEVA LINEA EN 13,2 KV SOBRE AV. 43 Y TRES SUBESTACIONES</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Marcador de contenido 2">
            <a:extLst>
              <a:ext uri="{FF2B5EF4-FFF2-40B4-BE49-F238E27FC236}">
                <a16:creationId xmlns:a16="http://schemas.microsoft.com/office/drawing/2014/main" id="{68F03102-BAAC-4FE4-8261-D81B1CF17078}"/>
              </a:ext>
            </a:extLst>
          </p:cNvPr>
          <p:cNvSpPr>
            <a:spLocks noGrp="1"/>
          </p:cNvSpPr>
          <p:nvPr>
            <p:ph idx="1"/>
          </p:nvPr>
        </p:nvSpPr>
        <p:spPr>
          <a:xfrm>
            <a:off x="838199" y="1796869"/>
            <a:ext cx="10964160" cy="1200855"/>
          </a:xfrm>
        </p:spPr>
        <p:txBody>
          <a:bodyPr>
            <a:normAutofit/>
          </a:bodyPr>
          <a:lstStyle/>
          <a:p>
            <a:r>
              <a:rPr lang="es-AR"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Se realizó una </a:t>
            </a:r>
            <a:r>
              <a:rPr lang="es-AR"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Línea aérea </a:t>
            </a:r>
            <a:r>
              <a:rPr lang="es-AR"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en 13,2 Kv con un recorrido total de 1860 m. Siendo su emplazamiento sobre Av. 43. </a:t>
            </a:r>
          </a:p>
        </p:txBody>
      </p:sp>
      <p:pic>
        <p:nvPicPr>
          <p:cNvPr id="8" name="Imagen 7">
            <a:extLst>
              <a:ext uri="{FF2B5EF4-FFF2-40B4-BE49-F238E27FC236}">
                <a16:creationId xmlns:a16="http://schemas.microsoft.com/office/drawing/2014/main" id="{1F0B5156-FB35-4B3D-A7C1-E914CFE9D1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032" y="3258024"/>
            <a:ext cx="10621936" cy="2868508"/>
          </a:xfrm>
          <a:prstGeom prst="rect">
            <a:avLst/>
          </a:prstGeom>
        </p:spPr>
      </p:pic>
    </p:spTree>
    <p:extLst>
      <p:ext uri="{BB962C8B-B14F-4D97-AF65-F5344CB8AC3E}">
        <p14:creationId xmlns:p14="http://schemas.microsoft.com/office/powerpoint/2010/main" val="280697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a:xfrm>
            <a:off x="1141413" y="499621"/>
            <a:ext cx="9905998" cy="1074656"/>
          </a:xfrm>
        </p:spPr>
        <p:txBody>
          <a:bodyPr>
            <a:normAutofit fontScale="90000"/>
          </a:bodyPr>
          <a:lstStyle/>
          <a:p>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t>NUEVA LINEA EN 13,2 KV SUBTERRANEA EN CALLE NEUQUEN Y SUBESTACION.</a:t>
            </a:r>
            <a:br>
              <a:rPr lang="en-US" sz="27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a:t>
            </a: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endParaRPr lang="en-US" sz="2000" dirty="0">
              <a:solidFill>
                <a:schemeClr val="bg1"/>
              </a:solidFill>
            </a:endParaRPr>
          </a:p>
        </p:txBody>
      </p:sp>
      <p:sp>
        <p:nvSpPr>
          <p:cNvPr id="5" name="CuadroTexto 4">
            <a:extLst>
              <a:ext uri="{FF2B5EF4-FFF2-40B4-BE49-F238E27FC236}">
                <a16:creationId xmlns:a16="http://schemas.microsoft.com/office/drawing/2014/main" id="{9CF0F35A-C869-4652-899C-8426B3E573A5}"/>
              </a:ext>
            </a:extLst>
          </p:cNvPr>
          <p:cNvSpPr txBox="1"/>
          <p:nvPr/>
        </p:nvSpPr>
        <p:spPr>
          <a:xfrm>
            <a:off x="1535645" y="1338099"/>
            <a:ext cx="8006442" cy="369332"/>
          </a:xfrm>
          <a:prstGeom prst="rect">
            <a:avLst/>
          </a:prstGeom>
          <a:noFill/>
        </p:spPr>
        <p:txBody>
          <a:bodyPr wrap="square" rtlCol="0">
            <a:spAutoFit/>
          </a:bodyPr>
          <a:lstStyle/>
          <a:p>
            <a:r>
              <a:rPr lang="es-AR" dirty="0">
                <a:solidFill>
                  <a:schemeClr val="bg1"/>
                </a:solidFill>
                <a:latin typeface="Calibri" panose="020F0502020204030204" pitchFamily="34" charset="0"/>
                <a:ea typeface="Calibri" panose="020F0502020204030204" pitchFamily="34" charset="0"/>
                <a:cs typeface="Calibri" panose="020F0502020204030204" pitchFamily="34" charset="0"/>
              </a:rPr>
              <a:t>MONTAJE ELECTROMECANICO DE SUBESTACION.</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Imagen 5">
            <a:extLst>
              <a:ext uri="{FF2B5EF4-FFF2-40B4-BE49-F238E27FC236}">
                <a16:creationId xmlns:a16="http://schemas.microsoft.com/office/drawing/2014/main" id="{8C6494E4-F3E1-4CD3-B4A2-C7E8ADABDF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2081" y="1932834"/>
            <a:ext cx="3432535" cy="4576713"/>
          </a:xfrm>
          <a:prstGeom prst="rect">
            <a:avLst/>
          </a:prstGeom>
        </p:spPr>
      </p:pic>
      <p:pic>
        <p:nvPicPr>
          <p:cNvPr id="4" name="Imagen 3">
            <a:extLst>
              <a:ext uri="{FF2B5EF4-FFF2-40B4-BE49-F238E27FC236}">
                <a16:creationId xmlns:a16="http://schemas.microsoft.com/office/drawing/2014/main" id="{3FFE61D7-3212-46EF-A5E3-42E3CC176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023" y="1932834"/>
            <a:ext cx="3432535" cy="4576713"/>
          </a:xfrm>
          <a:prstGeom prst="rect">
            <a:avLst/>
          </a:prstGeom>
        </p:spPr>
      </p:pic>
    </p:spTree>
    <p:extLst>
      <p:ext uri="{BB962C8B-B14F-4D97-AF65-F5344CB8AC3E}">
        <p14:creationId xmlns:p14="http://schemas.microsoft.com/office/powerpoint/2010/main" val="168256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a:xfrm>
            <a:off x="1141413" y="499621"/>
            <a:ext cx="9905998" cy="1074656"/>
          </a:xfrm>
        </p:spPr>
        <p:txBody>
          <a:bodyPr>
            <a:normAutofit fontScale="90000"/>
          </a:bodyPr>
          <a:lstStyle/>
          <a:p>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t>NUEVA LINEA EN 13,2 KV SUBTERRANEA EN CALLE NEUQUEN Y SUBESTACION.</a:t>
            </a:r>
            <a:br>
              <a:rPr lang="en-US" sz="27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a:t>
            </a: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endParaRPr lang="en-US" sz="2000" dirty="0">
              <a:solidFill>
                <a:schemeClr val="bg1"/>
              </a:solidFill>
            </a:endParaRPr>
          </a:p>
        </p:txBody>
      </p:sp>
      <p:sp>
        <p:nvSpPr>
          <p:cNvPr id="5" name="CuadroTexto 4">
            <a:extLst>
              <a:ext uri="{FF2B5EF4-FFF2-40B4-BE49-F238E27FC236}">
                <a16:creationId xmlns:a16="http://schemas.microsoft.com/office/drawing/2014/main" id="{9CF0F35A-C869-4652-899C-8426B3E573A5}"/>
              </a:ext>
            </a:extLst>
          </p:cNvPr>
          <p:cNvSpPr txBox="1"/>
          <p:nvPr/>
        </p:nvSpPr>
        <p:spPr>
          <a:xfrm>
            <a:off x="1535645" y="1338099"/>
            <a:ext cx="8006442" cy="369332"/>
          </a:xfrm>
          <a:prstGeom prst="rect">
            <a:avLst/>
          </a:prstGeom>
          <a:noFill/>
        </p:spPr>
        <p:txBody>
          <a:bodyPr wrap="square" rtlCol="0">
            <a:spAutoFit/>
          </a:bodyPr>
          <a:lstStyle/>
          <a:p>
            <a:r>
              <a:rPr lang="es-AR" dirty="0">
                <a:solidFill>
                  <a:schemeClr val="bg1"/>
                </a:solidFill>
                <a:latin typeface="Calibri" panose="020F0502020204030204" pitchFamily="34" charset="0"/>
                <a:ea typeface="Calibri" panose="020F0502020204030204" pitchFamily="34" charset="0"/>
                <a:cs typeface="Calibri" panose="020F0502020204030204" pitchFamily="34" charset="0"/>
              </a:rPr>
              <a:t>CONECCION DE ALIMENTADOR SUBTERRANEO.</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Imagen 6">
            <a:extLst>
              <a:ext uri="{FF2B5EF4-FFF2-40B4-BE49-F238E27FC236}">
                <a16:creationId xmlns:a16="http://schemas.microsoft.com/office/drawing/2014/main" id="{CF3D0DCA-4B39-4213-9A8E-147FD393AB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8565" y="2108741"/>
            <a:ext cx="2500450" cy="4445245"/>
          </a:xfrm>
          <a:prstGeom prst="rect">
            <a:avLst/>
          </a:prstGeom>
        </p:spPr>
      </p:pic>
      <p:pic>
        <p:nvPicPr>
          <p:cNvPr id="9" name="Imagen 8">
            <a:extLst>
              <a:ext uri="{FF2B5EF4-FFF2-40B4-BE49-F238E27FC236}">
                <a16:creationId xmlns:a16="http://schemas.microsoft.com/office/drawing/2014/main" id="{5FE600C5-B5E0-41A8-A81D-9CDA71FC9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1575" y="2545909"/>
            <a:ext cx="6268678" cy="3526132"/>
          </a:xfrm>
          <a:prstGeom prst="rect">
            <a:avLst/>
          </a:prstGeom>
        </p:spPr>
      </p:pic>
    </p:spTree>
    <p:extLst>
      <p:ext uri="{BB962C8B-B14F-4D97-AF65-F5344CB8AC3E}">
        <p14:creationId xmlns:p14="http://schemas.microsoft.com/office/powerpoint/2010/main" val="382255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a:xfrm>
            <a:off x="1141413" y="499621"/>
            <a:ext cx="9905998" cy="1074656"/>
          </a:xfrm>
        </p:spPr>
        <p:txBody>
          <a:bodyPr>
            <a:normAutofit fontScale="90000"/>
          </a:bodyPr>
          <a:lstStyle/>
          <a:p>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t>SUSTITUCION DE COLUMNAS DE </a:t>
            </a:r>
            <a:r>
              <a:rPr lang="es-AR" sz="2700" u="sng" dirty="0" err="1">
                <a:solidFill>
                  <a:schemeClr val="bg1"/>
                </a:solidFill>
                <a:latin typeface="Calibri" panose="020F0502020204030204" pitchFamily="34" charset="0"/>
                <a:ea typeface="Calibri" panose="020F0502020204030204" pitchFamily="34" charset="0"/>
                <a:cs typeface="Calibri" panose="020F0502020204030204" pitchFamily="34" charset="0"/>
              </a:rPr>
              <a:t>m.t</a:t>
            </a:r>
            <a: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t>. EN </a:t>
            </a:r>
            <a:r>
              <a:rPr lang="es-AR" sz="2700" b="1" u="sng" dirty="0">
                <a:solidFill>
                  <a:schemeClr val="bg1"/>
                </a:solidFill>
                <a:latin typeface="Calibri" panose="020F0502020204030204" pitchFamily="34" charset="0"/>
                <a:ea typeface="Calibri" panose="020F0502020204030204" pitchFamily="34" charset="0"/>
                <a:cs typeface="Calibri" panose="020F0502020204030204" pitchFamily="34" charset="0"/>
              </a:rPr>
              <a:t>CALLE 37</a:t>
            </a:r>
            <a:br>
              <a:rPr lang="en-US" sz="27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a:t>
            </a: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endParaRPr lang="en-US" sz="2000" dirty="0">
              <a:solidFill>
                <a:schemeClr val="bg1"/>
              </a:solidFill>
            </a:endParaRPr>
          </a:p>
        </p:txBody>
      </p:sp>
      <p:sp>
        <p:nvSpPr>
          <p:cNvPr id="5" name="CuadroTexto 4">
            <a:extLst>
              <a:ext uri="{FF2B5EF4-FFF2-40B4-BE49-F238E27FC236}">
                <a16:creationId xmlns:a16="http://schemas.microsoft.com/office/drawing/2014/main" id="{9CF0F35A-C869-4652-899C-8426B3E573A5}"/>
              </a:ext>
            </a:extLst>
          </p:cNvPr>
          <p:cNvSpPr txBox="1"/>
          <p:nvPr/>
        </p:nvSpPr>
        <p:spPr>
          <a:xfrm>
            <a:off x="1535645" y="1338099"/>
            <a:ext cx="8006442" cy="369332"/>
          </a:xfrm>
          <a:prstGeom prst="rect">
            <a:avLst/>
          </a:prstGeom>
          <a:noFill/>
        </p:spPr>
        <p:txBody>
          <a:bodyPr wrap="square" rtlCol="0">
            <a:spAutoFit/>
          </a:bodyPr>
          <a:lstStyle/>
          <a:p>
            <a:r>
              <a:rPr lang="es-AR" dirty="0">
                <a:solidFill>
                  <a:schemeClr val="bg1"/>
                </a:solidFill>
                <a:latin typeface="Calibri" panose="020F0502020204030204" pitchFamily="34" charset="0"/>
                <a:ea typeface="Calibri" panose="020F0502020204030204" pitchFamily="34" charset="0"/>
                <a:cs typeface="Calibri" panose="020F0502020204030204" pitchFamily="34" charset="0"/>
              </a:rPr>
              <a:t>POSTACION.</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Imagen 6">
            <a:extLst>
              <a:ext uri="{FF2B5EF4-FFF2-40B4-BE49-F238E27FC236}">
                <a16:creationId xmlns:a16="http://schemas.microsoft.com/office/drawing/2014/main" id="{D7B9AE48-8BBB-40B2-ACFD-49142635AA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0455" y="2039068"/>
            <a:ext cx="5443406" cy="4081400"/>
          </a:xfrm>
          <a:prstGeom prst="rect">
            <a:avLst/>
          </a:prstGeom>
        </p:spPr>
      </p:pic>
      <p:pic>
        <p:nvPicPr>
          <p:cNvPr id="9" name="Imagen 8">
            <a:extLst>
              <a:ext uri="{FF2B5EF4-FFF2-40B4-BE49-F238E27FC236}">
                <a16:creationId xmlns:a16="http://schemas.microsoft.com/office/drawing/2014/main" id="{F777A13E-7CD9-4DB1-AAAC-8ADB2C774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3798" y="2039069"/>
            <a:ext cx="3061050" cy="4081400"/>
          </a:xfrm>
          <a:prstGeom prst="rect">
            <a:avLst/>
          </a:prstGeom>
        </p:spPr>
      </p:pic>
    </p:spTree>
    <p:extLst>
      <p:ext uri="{BB962C8B-B14F-4D97-AF65-F5344CB8AC3E}">
        <p14:creationId xmlns:p14="http://schemas.microsoft.com/office/powerpoint/2010/main" val="123113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a:xfrm>
            <a:off x="1141413" y="499621"/>
            <a:ext cx="9905998" cy="1074656"/>
          </a:xfrm>
        </p:spPr>
        <p:txBody>
          <a:bodyPr>
            <a:normAutofit fontScale="90000"/>
          </a:bodyPr>
          <a:lstStyle/>
          <a:p>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t>REEMPLAZO DE POSTES POR COLUMNAS EN </a:t>
            </a:r>
            <a:r>
              <a:rPr lang="es-AR" sz="2700" b="1" u="sng" dirty="0">
                <a:solidFill>
                  <a:schemeClr val="bg1"/>
                </a:solidFill>
                <a:latin typeface="Calibri" panose="020F0502020204030204" pitchFamily="34" charset="0"/>
                <a:ea typeface="Calibri" panose="020F0502020204030204" pitchFamily="34" charset="0"/>
                <a:cs typeface="Calibri" panose="020F0502020204030204" pitchFamily="34" charset="0"/>
              </a:rPr>
              <a:t>CALLE 37</a:t>
            </a:r>
            <a:br>
              <a:rPr lang="en-US" sz="27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a:t>
            </a: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endParaRPr lang="en-US" sz="2000" dirty="0">
              <a:solidFill>
                <a:schemeClr val="bg1"/>
              </a:solidFill>
            </a:endParaRPr>
          </a:p>
        </p:txBody>
      </p:sp>
      <p:sp>
        <p:nvSpPr>
          <p:cNvPr id="5" name="CuadroTexto 4">
            <a:extLst>
              <a:ext uri="{FF2B5EF4-FFF2-40B4-BE49-F238E27FC236}">
                <a16:creationId xmlns:a16="http://schemas.microsoft.com/office/drawing/2014/main" id="{9CF0F35A-C869-4652-899C-8426B3E573A5}"/>
              </a:ext>
            </a:extLst>
          </p:cNvPr>
          <p:cNvSpPr txBox="1"/>
          <p:nvPr/>
        </p:nvSpPr>
        <p:spPr>
          <a:xfrm>
            <a:off x="1328255" y="2279601"/>
            <a:ext cx="2998648" cy="646331"/>
          </a:xfrm>
          <a:prstGeom prst="rect">
            <a:avLst/>
          </a:prstGeom>
          <a:noFill/>
        </p:spPr>
        <p:txBody>
          <a:bodyPr wrap="square" rtlCol="0">
            <a:spAutoFit/>
          </a:bodyPr>
          <a:lstStyle/>
          <a:p>
            <a:r>
              <a:rPr lang="es-AR" dirty="0">
                <a:solidFill>
                  <a:schemeClr val="bg1"/>
                </a:solidFill>
                <a:latin typeface="Calibri" panose="020F0502020204030204" pitchFamily="34" charset="0"/>
                <a:ea typeface="Calibri" panose="020F0502020204030204" pitchFamily="34" charset="0"/>
                <a:cs typeface="Calibri" panose="020F0502020204030204" pitchFamily="34" charset="0"/>
              </a:rPr>
              <a:t>TRANSFERENCIA DE CONDUCTORES</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Imagen 3">
            <a:extLst>
              <a:ext uri="{FF2B5EF4-FFF2-40B4-BE49-F238E27FC236}">
                <a16:creationId xmlns:a16="http://schemas.microsoft.com/office/drawing/2014/main" id="{38A44CEF-06E8-4E28-B26B-827607BF6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9098" y="1574277"/>
            <a:ext cx="3592987" cy="4790650"/>
          </a:xfrm>
          <a:prstGeom prst="rect">
            <a:avLst/>
          </a:prstGeom>
        </p:spPr>
      </p:pic>
    </p:spTree>
    <p:extLst>
      <p:ext uri="{BB962C8B-B14F-4D97-AF65-F5344CB8AC3E}">
        <p14:creationId xmlns:p14="http://schemas.microsoft.com/office/powerpoint/2010/main" val="188564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a:xfrm>
            <a:off x="1141413" y="499621"/>
            <a:ext cx="9905998" cy="1074656"/>
          </a:xfrm>
        </p:spPr>
        <p:txBody>
          <a:bodyPr>
            <a:normAutofit fontScale="90000"/>
          </a:bodyPr>
          <a:lstStyle/>
          <a:p>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t>REEMPLAZO DE POSTES POR COLUMNAS EN </a:t>
            </a:r>
            <a:r>
              <a:rPr lang="es-AR" sz="2700" b="1" u="sng" dirty="0">
                <a:solidFill>
                  <a:schemeClr val="bg1"/>
                </a:solidFill>
                <a:latin typeface="Calibri" panose="020F0502020204030204" pitchFamily="34" charset="0"/>
                <a:ea typeface="Calibri" panose="020F0502020204030204" pitchFamily="34" charset="0"/>
                <a:cs typeface="Calibri" panose="020F0502020204030204" pitchFamily="34" charset="0"/>
              </a:rPr>
              <a:t>CALLE 37</a:t>
            </a:r>
            <a:br>
              <a:rPr lang="en-US" sz="27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a:t>
            </a: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endParaRPr lang="en-US" sz="2000" dirty="0">
              <a:solidFill>
                <a:schemeClr val="bg1"/>
              </a:solidFill>
            </a:endParaRPr>
          </a:p>
        </p:txBody>
      </p:sp>
      <p:sp>
        <p:nvSpPr>
          <p:cNvPr id="5" name="CuadroTexto 4">
            <a:extLst>
              <a:ext uri="{FF2B5EF4-FFF2-40B4-BE49-F238E27FC236}">
                <a16:creationId xmlns:a16="http://schemas.microsoft.com/office/drawing/2014/main" id="{9CF0F35A-C869-4652-899C-8426B3E573A5}"/>
              </a:ext>
            </a:extLst>
          </p:cNvPr>
          <p:cNvSpPr txBox="1"/>
          <p:nvPr/>
        </p:nvSpPr>
        <p:spPr>
          <a:xfrm>
            <a:off x="1535645" y="1338099"/>
            <a:ext cx="8006442" cy="369332"/>
          </a:xfrm>
          <a:prstGeom prst="rect">
            <a:avLst/>
          </a:prstGeom>
          <a:noFill/>
        </p:spPr>
        <p:txBody>
          <a:bodyPr wrap="square" rtlCol="0">
            <a:spAutoFit/>
          </a:bodyPr>
          <a:lstStyle/>
          <a:p>
            <a:r>
              <a:rPr lang="es-AR" dirty="0">
                <a:solidFill>
                  <a:schemeClr val="bg1"/>
                </a:solidFill>
                <a:latin typeface="Calibri" panose="020F0502020204030204" pitchFamily="34" charset="0"/>
                <a:ea typeface="Calibri" panose="020F0502020204030204" pitchFamily="34" charset="0"/>
                <a:cs typeface="Calibri" panose="020F0502020204030204" pitchFamily="34" charset="0"/>
              </a:rPr>
              <a:t>REMOCION DE POSTES DE MADERA.</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Imagen 3">
            <a:extLst>
              <a:ext uri="{FF2B5EF4-FFF2-40B4-BE49-F238E27FC236}">
                <a16:creationId xmlns:a16="http://schemas.microsoft.com/office/drawing/2014/main" id="{CDFE5C85-C3B8-43DA-8EE8-A73C38D20A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5731" y="1932494"/>
            <a:ext cx="3479866" cy="4639821"/>
          </a:xfrm>
          <a:prstGeom prst="rect">
            <a:avLst/>
          </a:prstGeom>
        </p:spPr>
      </p:pic>
      <p:pic>
        <p:nvPicPr>
          <p:cNvPr id="8" name="Imagen 7">
            <a:extLst>
              <a:ext uri="{FF2B5EF4-FFF2-40B4-BE49-F238E27FC236}">
                <a16:creationId xmlns:a16="http://schemas.microsoft.com/office/drawing/2014/main" id="{87D45B67-0586-4F94-A119-3866558088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6403" y="1932493"/>
            <a:ext cx="3479866" cy="4639822"/>
          </a:xfrm>
          <a:prstGeom prst="rect">
            <a:avLst/>
          </a:prstGeom>
        </p:spPr>
      </p:pic>
    </p:spTree>
    <p:extLst>
      <p:ext uri="{BB962C8B-B14F-4D97-AF65-F5344CB8AC3E}">
        <p14:creationId xmlns:p14="http://schemas.microsoft.com/office/powerpoint/2010/main" val="294309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a:xfrm>
            <a:off x="1141413" y="499621"/>
            <a:ext cx="9905998" cy="1074656"/>
          </a:xfrm>
        </p:spPr>
        <p:txBody>
          <a:bodyPr>
            <a:normAutofit fontScale="90000"/>
          </a:bodyPr>
          <a:lstStyle/>
          <a:p>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t>MONTAJE DE PREENSAMBLADO PROYECTO DIVISION PARCELARIA (CALLES 35; 37; 14 Y 10).</a:t>
            </a:r>
            <a:br>
              <a:rPr lang="en-US" sz="27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a:t>
            </a: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endParaRPr lang="en-US" sz="2000" dirty="0">
              <a:solidFill>
                <a:schemeClr val="bg1"/>
              </a:solidFill>
            </a:endParaRPr>
          </a:p>
        </p:txBody>
      </p:sp>
      <p:sp>
        <p:nvSpPr>
          <p:cNvPr id="5" name="CuadroTexto 4">
            <a:extLst>
              <a:ext uri="{FF2B5EF4-FFF2-40B4-BE49-F238E27FC236}">
                <a16:creationId xmlns:a16="http://schemas.microsoft.com/office/drawing/2014/main" id="{9CF0F35A-C869-4652-899C-8426B3E573A5}"/>
              </a:ext>
            </a:extLst>
          </p:cNvPr>
          <p:cNvSpPr txBox="1"/>
          <p:nvPr/>
        </p:nvSpPr>
        <p:spPr>
          <a:xfrm>
            <a:off x="1535645" y="1338099"/>
            <a:ext cx="8006442" cy="369332"/>
          </a:xfrm>
          <a:prstGeom prst="rect">
            <a:avLst/>
          </a:prstGeom>
          <a:noFill/>
        </p:spPr>
        <p:txBody>
          <a:bodyPr wrap="square" rtlCol="0">
            <a:spAutoFit/>
          </a:bodyPr>
          <a:lstStyle/>
          <a:p>
            <a:r>
              <a:rPr lang="es-AR" dirty="0">
                <a:solidFill>
                  <a:schemeClr val="bg1"/>
                </a:solidFill>
                <a:latin typeface="Calibri" panose="020F0502020204030204" pitchFamily="34" charset="0"/>
                <a:ea typeface="Calibri" panose="020F0502020204030204" pitchFamily="34" charset="0"/>
                <a:cs typeface="Calibri" panose="020F0502020204030204" pitchFamily="34" charset="0"/>
              </a:rPr>
              <a:t>POSTACION DE RETENCION.</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Imagen 3">
            <a:extLst>
              <a:ext uri="{FF2B5EF4-FFF2-40B4-BE49-F238E27FC236}">
                <a16:creationId xmlns:a16="http://schemas.microsoft.com/office/drawing/2014/main" id="{897D3284-905C-4853-B956-69AB99F86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5694" y="1828798"/>
            <a:ext cx="5695400" cy="4270343"/>
          </a:xfrm>
          <a:prstGeom prst="rect">
            <a:avLst/>
          </a:prstGeom>
        </p:spPr>
      </p:pic>
      <p:pic>
        <p:nvPicPr>
          <p:cNvPr id="8" name="Imagen 7">
            <a:extLst>
              <a:ext uri="{FF2B5EF4-FFF2-40B4-BE49-F238E27FC236}">
                <a16:creationId xmlns:a16="http://schemas.microsoft.com/office/drawing/2014/main" id="{F5579FB2-AEE4-4981-9BE3-42FF3B237E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9814" y="1828798"/>
            <a:ext cx="3206488" cy="4275317"/>
          </a:xfrm>
          <a:prstGeom prst="rect">
            <a:avLst/>
          </a:prstGeom>
        </p:spPr>
      </p:pic>
    </p:spTree>
    <p:extLst>
      <p:ext uri="{BB962C8B-B14F-4D97-AF65-F5344CB8AC3E}">
        <p14:creationId xmlns:p14="http://schemas.microsoft.com/office/powerpoint/2010/main" val="25982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a:xfrm>
            <a:off x="1141413" y="499621"/>
            <a:ext cx="9905998" cy="1074656"/>
          </a:xfrm>
        </p:spPr>
        <p:txBody>
          <a:bodyPr>
            <a:normAutofit fontScale="90000"/>
          </a:bodyPr>
          <a:lstStyle/>
          <a:p>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t>MONTAJE DE PREENSAMBLADO PROYECTO DIVISION PARCELARIA (CALLES 35; 37; 14 Y 10).</a:t>
            </a:r>
            <a:br>
              <a:rPr lang="en-US" sz="27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a:t>
            </a: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endParaRPr lang="en-US" sz="2000" dirty="0">
              <a:solidFill>
                <a:schemeClr val="bg1"/>
              </a:solidFill>
            </a:endParaRPr>
          </a:p>
        </p:txBody>
      </p:sp>
      <p:sp>
        <p:nvSpPr>
          <p:cNvPr id="5" name="CuadroTexto 4">
            <a:extLst>
              <a:ext uri="{FF2B5EF4-FFF2-40B4-BE49-F238E27FC236}">
                <a16:creationId xmlns:a16="http://schemas.microsoft.com/office/drawing/2014/main" id="{9CF0F35A-C869-4652-899C-8426B3E573A5}"/>
              </a:ext>
            </a:extLst>
          </p:cNvPr>
          <p:cNvSpPr txBox="1"/>
          <p:nvPr/>
        </p:nvSpPr>
        <p:spPr>
          <a:xfrm>
            <a:off x="1535645" y="1338099"/>
            <a:ext cx="8006442" cy="369332"/>
          </a:xfrm>
          <a:prstGeom prst="rect">
            <a:avLst/>
          </a:prstGeom>
          <a:noFill/>
        </p:spPr>
        <p:txBody>
          <a:bodyPr wrap="square" rtlCol="0">
            <a:spAutoFit/>
          </a:bodyPr>
          <a:lstStyle/>
          <a:p>
            <a:r>
              <a:rPr lang="es-AR" dirty="0">
                <a:solidFill>
                  <a:schemeClr val="bg1"/>
                </a:solidFill>
                <a:latin typeface="Calibri" panose="020F0502020204030204" pitchFamily="34" charset="0"/>
                <a:ea typeface="Calibri" panose="020F0502020204030204" pitchFamily="34" charset="0"/>
                <a:cs typeface="Calibri" panose="020F0502020204030204" pitchFamily="34" charset="0"/>
              </a:rPr>
              <a:t>POSTACION DE COLUMNAS PASANTES.</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Imagen 3">
            <a:extLst>
              <a:ext uri="{FF2B5EF4-FFF2-40B4-BE49-F238E27FC236}">
                <a16:creationId xmlns:a16="http://schemas.microsoft.com/office/drawing/2014/main" id="{7AADD9C0-35E6-4DF4-812F-34C6D4F7BE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957" y="2304901"/>
            <a:ext cx="5064455" cy="3797267"/>
          </a:xfrm>
          <a:prstGeom prst="rect">
            <a:avLst/>
          </a:prstGeom>
        </p:spPr>
      </p:pic>
      <p:pic>
        <p:nvPicPr>
          <p:cNvPr id="8" name="Imagen 7">
            <a:extLst>
              <a:ext uri="{FF2B5EF4-FFF2-40B4-BE49-F238E27FC236}">
                <a16:creationId xmlns:a16="http://schemas.microsoft.com/office/drawing/2014/main" id="{B719F3C8-5ED4-4F07-8966-C3F619E62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9689" y="2304901"/>
            <a:ext cx="5064454" cy="3797267"/>
          </a:xfrm>
          <a:prstGeom prst="rect">
            <a:avLst/>
          </a:prstGeom>
        </p:spPr>
      </p:pic>
    </p:spTree>
    <p:extLst>
      <p:ext uri="{BB962C8B-B14F-4D97-AF65-F5344CB8AC3E}">
        <p14:creationId xmlns:p14="http://schemas.microsoft.com/office/powerpoint/2010/main" val="98182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a:xfrm>
            <a:off x="1141413" y="499621"/>
            <a:ext cx="9905998" cy="1074656"/>
          </a:xfrm>
        </p:spPr>
        <p:txBody>
          <a:bodyPr>
            <a:normAutofit fontScale="90000"/>
          </a:bodyPr>
          <a:lstStyle/>
          <a:p>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t>MONTAJE DE PREENSAMBLADO PROYECTO DIVISION PARCELARIA (CALLES 35; 37; 14 Y 10).</a:t>
            </a:r>
            <a:br>
              <a:rPr lang="en-US" sz="27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a:t>
            </a: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endParaRPr lang="en-US" sz="2000" dirty="0">
              <a:solidFill>
                <a:schemeClr val="bg1"/>
              </a:solidFill>
            </a:endParaRPr>
          </a:p>
        </p:txBody>
      </p:sp>
      <p:sp>
        <p:nvSpPr>
          <p:cNvPr id="5" name="CuadroTexto 4">
            <a:extLst>
              <a:ext uri="{FF2B5EF4-FFF2-40B4-BE49-F238E27FC236}">
                <a16:creationId xmlns:a16="http://schemas.microsoft.com/office/drawing/2014/main" id="{9CF0F35A-C869-4652-899C-8426B3E573A5}"/>
              </a:ext>
            </a:extLst>
          </p:cNvPr>
          <p:cNvSpPr txBox="1"/>
          <p:nvPr/>
        </p:nvSpPr>
        <p:spPr>
          <a:xfrm>
            <a:off x="1535645" y="1338099"/>
            <a:ext cx="8006442" cy="369332"/>
          </a:xfrm>
          <a:prstGeom prst="rect">
            <a:avLst/>
          </a:prstGeom>
          <a:noFill/>
        </p:spPr>
        <p:txBody>
          <a:bodyPr wrap="square" rtlCol="0">
            <a:spAutoFit/>
          </a:bodyPr>
          <a:lstStyle/>
          <a:p>
            <a:r>
              <a:rPr lang="es-AR" dirty="0">
                <a:solidFill>
                  <a:schemeClr val="bg1"/>
                </a:solidFill>
                <a:latin typeface="Calibri" panose="020F0502020204030204" pitchFamily="34" charset="0"/>
                <a:ea typeface="Calibri" panose="020F0502020204030204" pitchFamily="34" charset="0"/>
                <a:cs typeface="Calibri" panose="020F0502020204030204" pitchFamily="34" charset="0"/>
              </a:rPr>
              <a:t>TENDIDO DE PREENSAMBLADO.</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Imagen 5">
            <a:extLst>
              <a:ext uri="{FF2B5EF4-FFF2-40B4-BE49-F238E27FC236}">
                <a16:creationId xmlns:a16="http://schemas.microsoft.com/office/drawing/2014/main" id="{1379FDBD-1CB4-45A4-8BEC-BC64F07D19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96" y="2177085"/>
            <a:ext cx="5262320" cy="3945624"/>
          </a:xfrm>
          <a:prstGeom prst="rect">
            <a:avLst/>
          </a:prstGeom>
        </p:spPr>
      </p:pic>
      <p:pic>
        <p:nvPicPr>
          <p:cNvPr id="9" name="Imagen 8">
            <a:extLst>
              <a:ext uri="{FF2B5EF4-FFF2-40B4-BE49-F238E27FC236}">
                <a16:creationId xmlns:a16="http://schemas.microsoft.com/office/drawing/2014/main" id="{509C5BF5-DE76-4C03-B60A-66A57ADFDB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3816" y="2177085"/>
            <a:ext cx="5262320" cy="3945624"/>
          </a:xfrm>
          <a:prstGeom prst="rect">
            <a:avLst/>
          </a:prstGeom>
        </p:spPr>
      </p:pic>
    </p:spTree>
    <p:extLst>
      <p:ext uri="{BB962C8B-B14F-4D97-AF65-F5344CB8AC3E}">
        <p14:creationId xmlns:p14="http://schemas.microsoft.com/office/powerpoint/2010/main" val="335427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a:xfrm>
            <a:off x="1141413" y="499621"/>
            <a:ext cx="9905998" cy="1074656"/>
          </a:xfrm>
        </p:spPr>
        <p:txBody>
          <a:bodyPr>
            <a:normAutofit fontScale="90000"/>
          </a:bodyPr>
          <a:lstStyle/>
          <a:p>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t>TENDIDO DE FIBRA OPTICA SAN FRANCISCO-CLAROMECO</a:t>
            </a:r>
            <a:br>
              <a:rPr lang="en-US" sz="27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a:t>
            </a: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endParaRPr lang="en-US" sz="2000" dirty="0">
              <a:solidFill>
                <a:schemeClr val="bg1"/>
              </a:solidFill>
            </a:endParaRPr>
          </a:p>
        </p:txBody>
      </p:sp>
      <p:sp>
        <p:nvSpPr>
          <p:cNvPr id="5" name="CuadroTexto 4">
            <a:extLst>
              <a:ext uri="{FF2B5EF4-FFF2-40B4-BE49-F238E27FC236}">
                <a16:creationId xmlns:a16="http://schemas.microsoft.com/office/drawing/2014/main" id="{9CF0F35A-C869-4652-899C-8426B3E573A5}"/>
              </a:ext>
            </a:extLst>
          </p:cNvPr>
          <p:cNvSpPr txBox="1"/>
          <p:nvPr/>
        </p:nvSpPr>
        <p:spPr>
          <a:xfrm>
            <a:off x="1535645" y="1338099"/>
            <a:ext cx="8006442" cy="646331"/>
          </a:xfrm>
          <a:prstGeom prst="rect">
            <a:avLst/>
          </a:prstGeom>
          <a:noFill/>
        </p:spPr>
        <p:txBody>
          <a:bodyPr wrap="square" rtlCol="0">
            <a:spAutoFit/>
          </a:bodyPr>
          <a:lstStyle/>
          <a:p>
            <a:r>
              <a:rPr lang="es-AR" dirty="0">
                <a:solidFill>
                  <a:schemeClr val="bg1"/>
                </a:solidFill>
                <a:latin typeface="Calibri" panose="020F0502020204030204" pitchFamily="34" charset="0"/>
                <a:ea typeface="Calibri" panose="020F0502020204030204" pitchFamily="34" charset="0"/>
                <a:cs typeface="Calibri" panose="020F0502020204030204" pitchFamily="34" charset="0"/>
              </a:rPr>
              <a:t>RED DE 27 KM ADSS80 Y ADSS200 DESDE OFICINA TECNICA (28 Nro. 555) HASTA CAMARA TASA (SAN FRANCISCO DE BELLOCQ).</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Imagen 5">
            <a:extLst>
              <a:ext uri="{FF2B5EF4-FFF2-40B4-BE49-F238E27FC236}">
                <a16:creationId xmlns:a16="http://schemas.microsoft.com/office/drawing/2014/main" id="{FB12F1DB-AEBC-4F35-8D5C-CC5CAA7A7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844" y="2265175"/>
            <a:ext cx="5208031" cy="3904919"/>
          </a:xfrm>
          <a:prstGeom prst="rect">
            <a:avLst/>
          </a:prstGeom>
        </p:spPr>
      </p:pic>
      <p:pic>
        <p:nvPicPr>
          <p:cNvPr id="9" name="Imagen 8">
            <a:extLst>
              <a:ext uri="{FF2B5EF4-FFF2-40B4-BE49-F238E27FC236}">
                <a16:creationId xmlns:a16="http://schemas.microsoft.com/office/drawing/2014/main" id="{10EBDBAF-B103-4AE9-ABE4-86832EFF1E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412" y="2265176"/>
            <a:ext cx="5208032" cy="3904920"/>
          </a:xfrm>
          <a:prstGeom prst="rect">
            <a:avLst/>
          </a:prstGeom>
        </p:spPr>
      </p:pic>
    </p:spTree>
    <p:extLst>
      <p:ext uri="{BB962C8B-B14F-4D97-AF65-F5344CB8AC3E}">
        <p14:creationId xmlns:p14="http://schemas.microsoft.com/office/powerpoint/2010/main" val="82346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a:xfrm>
            <a:off x="1141413" y="499621"/>
            <a:ext cx="9905998" cy="1074656"/>
          </a:xfrm>
        </p:spPr>
        <p:txBody>
          <a:bodyPr>
            <a:normAutofit fontScale="90000"/>
          </a:bodyPr>
          <a:lstStyle/>
          <a:p>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t>TENDIDO DE FIBRA OPTICA SAN FRANCISCO-CLAROMECO</a:t>
            </a:r>
            <a:br>
              <a:rPr lang="en-US" sz="27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a:t>
            </a: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endParaRPr lang="en-US" sz="2000" dirty="0">
              <a:solidFill>
                <a:schemeClr val="bg1"/>
              </a:solidFill>
            </a:endParaRPr>
          </a:p>
        </p:txBody>
      </p:sp>
      <p:sp>
        <p:nvSpPr>
          <p:cNvPr id="5" name="CuadroTexto 4">
            <a:extLst>
              <a:ext uri="{FF2B5EF4-FFF2-40B4-BE49-F238E27FC236}">
                <a16:creationId xmlns:a16="http://schemas.microsoft.com/office/drawing/2014/main" id="{9CF0F35A-C869-4652-899C-8426B3E573A5}"/>
              </a:ext>
            </a:extLst>
          </p:cNvPr>
          <p:cNvSpPr txBox="1"/>
          <p:nvPr/>
        </p:nvSpPr>
        <p:spPr>
          <a:xfrm>
            <a:off x="1535645" y="1338099"/>
            <a:ext cx="8006442" cy="369332"/>
          </a:xfrm>
          <a:prstGeom prst="rect">
            <a:avLst/>
          </a:prstGeom>
          <a:noFill/>
        </p:spPr>
        <p:txBody>
          <a:bodyPr wrap="square" rtlCol="0">
            <a:spAutoFit/>
          </a:bodyPr>
          <a:lstStyle/>
          <a:p>
            <a:r>
              <a:rPr lang="es-AR" dirty="0">
                <a:solidFill>
                  <a:schemeClr val="bg1"/>
                </a:solidFill>
                <a:latin typeface="Calibri" panose="020F0502020204030204" pitchFamily="34" charset="0"/>
                <a:ea typeface="Calibri" panose="020F0502020204030204" pitchFamily="34" charset="0"/>
                <a:cs typeface="Calibri" panose="020F0502020204030204" pitchFamily="34" charset="0"/>
              </a:rPr>
              <a:t>POSTACION EN DESVIO CAMINO VECINAL SAN FRANCISCO.</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Imagen 3">
            <a:extLst>
              <a:ext uri="{FF2B5EF4-FFF2-40B4-BE49-F238E27FC236}">
                <a16:creationId xmlns:a16="http://schemas.microsoft.com/office/drawing/2014/main" id="{57C52C7F-975D-48EB-B807-936A5DF437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1413" y="2639506"/>
            <a:ext cx="5069749" cy="3801238"/>
          </a:xfrm>
          <a:prstGeom prst="rect">
            <a:avLst/>
          </a:prstGeom>
        </p:spPr>
      </p:pic>
      <p:pic>
        <p:nvPicPr>
          <p:cNvPr id="11" name="Imagen 10">
            <a:extLst>
              <a:ext uri="{FF2B5EF4-FFF2-40B4-BE49-F238E27FC236}">
                <a16:creationId xmlns:a16="http://schemas.microsoft.com/office/drawing/2014/main" id="{9FF37888-D821-43C5-A3FF-6FB19CC5CC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3435" y="2639506"/>
            <a:ext cx="5069750" cy="3801237"/>
          </a:xfrm>
          <a:prstGeom prst="rect">
            <a:avLst/>
          </a:prstGeom>
        </p:spPr>
      </p:pic>
    </p:spTree>
    <p:extLst>
      <p:ext uri="{BB962C8B-B14F-4D97-AF65-F5344CB8AC3E}">
        <p14:creationId xmlns:p14="http://schemas.microsoft.com/office/powerpoint/2010/main" val="112958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p:txBody>
          <a:bodyPr/>
          <a:lstStyle/>
          <a:p>
            <a:r>
              <a:rPr lang="es-A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NUEVA LINEA EN 13,2 KV SOBRE AV. 43 Y TRES SUBESTACIONES</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Marcador de contenido 2">
            <a:extLst>
              <a:ext uri="{FF2B5EF4-FFF2-40B4-BE49-F238E27FC236}">
                <a16:creationId xmlns:a16="http://schemas.microsoft.com/office/drawing/2014/main" id="{68F03102-BAAC-4FE4-8261-D81B1CF17078}"/>
              </a:ext>
            </a:extLst>
          </p:cNvPr>
          <p:cNvSpPr>
            <a:spLocks noGrp="1"/>
          </p:cNvSpPr>
          <p:nvPr>
            <p:ph idx="1"/>
          </p:nvPr>
        </p:nvSpPr>
        <p:spPr>
          <a:xfrm>
            <a:off x="838200" y="1847129"/>
            <a:ext cx="6015088" cy="4329834"/>
          </a:xfrm>
        </p:spPr>
        <p:txBody>
          <a:bodyPr/>
          <a:lstStyle/>
          <a:p>
            <a:r>
              <a:rPr lang="es-AR" dirty="0">
                <a:solidFill>
                  <a:schemeClr val="bg1"/>
                </a:solidFill>
                <a:latin typeface="Calibri" panose="020F0502020204030204" pitchFamily="34" charset="0"/>
                <a:ea typeface="Calibri" panose="020F0502020204030204" pitchFamily="34" charset="0"/>
                <a:cs typeface="Calibri" panose="020F0502020204030204" pitchFamily="34" charset="0"/>
              </a:rPr>
              <a:t>Incluyó postación de hormigón, colocación de aislación orgánica y conductor de aluminio desnudo. </a:t>
            </a:r>
          </a:p>
          <a:p>
            <a:r>
              <a:rPr lang="es-AR" dirty="0">
                <a:solidFill>
                  <a:schemeClr val="bg1"/>
                </a:solidFill>
                <a:latin typeface="Calibri" panose="020F0502020204030204" pitchFamily="34" charset="0"/>
                <a:ea typeface="Calibri" panose="020F0502020204030204" pitchFamily="34" charset="0"/>
                <a:cs typeface="Calibri" panose="020F0502020204030204" pitchFamily="34" charset="0"/>
              </a:rPr>
              <a:t>Las estructuras sostén (12R600) simplemente empotradas (</a:t>
            </a:r>
            <a:r>
              <a:rPr lang="es-AR" dirty="0" err="1">
                <a:solidFill>
                  <a:schemeClr val="bg1"/>
                </a:solidFill>
                <a:latin typeface="Calibri" panose="020F0502020204030204" pitchFamily="34" charset="0"/>
                <a:ea typeface="Calibri" panose="020F0502020204030204" pitchFamily="34" charset="0"/>
                <a:cs typeface="Calibri" panose="020F0502020204030204" pitchFamily="34" charset="0"/>
              </a:rPr>
              <a:t>suelocemento</a:t>
            </a:r>
            <a:r>
              <a:rPr lang="es-AR" dirty="0">
                <a:solidFill>
                  <a:schemeClr val="bg1"/>
                </a:solidFill>
                <a:latin typeface="Calibri" panose="020F0502020204030204" pitchFamily="34" charset="0"/>
                <a:ea typeface="Calibri" panose="020F0502020204030204" pitchFamily="34" charset="0"/>
                <a:cs typeface="Calibri" panose="020F0502020204030204" pitchFamily="34" charset="0"/>
              </a:rPr>
              <a:t>) y los terminales unilaterales y bilaterales (12R3000) con fundación. </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p>
        </p:txBody>
      </p:sp>
      <p:pic>
        <p:nvPicPr>
          <p:cNvPr id="6" name="Imagen 5">
            <a:extLst>
              <a:ext uri="{FF2B5EF4-FFF2-40B4-BE49-F238E27FC236}">
                <a16:creationId xmlns:a16="http://schemas.microsoft.com/office/drawing/2014/main" id="{5C8FBCC1-ED93-4BB3-B783-3F9F48061A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203" y="1847129"/>
            <a:ext cx="3446675" cy="4595567"/>
          </a:xfrm>
          <a:prstGeom prst="rect">
            <a:avLst/>
          </a:prstGeom>
        </p:spPr>
      </p:pic>
    </p:spTree>
    <p:extLst>
      <p:ext uri="{BB962C8B-B14F-4D97-AF65-F5344CB8AC3E}">
        <p14:creationId xmlns:p14="http://schemas.microsoft.com/office/powerpoint/2010/main" val="304249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a:xfrm>
            <a:off x="1141413" y="499621"/>
            <a:ext cx="9905998" cy="1074656"/>
          </a:xfrm>
        </p:spPr>
        <p:txBody>
          <a:bodyPr>
            <a:normAutofit fontScale="90000"/>
          </a:bodyPr>
          <a:lstStyle/>
          <a:p>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t>TENDIDO DE FIBRA OPTICA SAN FRANCISCO-CLAROMECO</a:t>
            </a:r>
            <a:br>
              <a:rPr lang="en-US" sz="27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a:t>
            </a: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endParaRPr lang="en-US" sz="2000" dirty="0">
              <a:solidFill>
                <a:schemeClr val="bg1"/>
              </a:solidFill>
            </a:endParaRPr>
          </a:p>
        </p:txBody>
      </p:sp>
      <p:sp>
        <p:nvSpPr>
          <p:cNvPr id="5" name="CuadroTexto 4">
            <a:extLst>
              <a:ext uri="{FF2B5EF4-FFF2-40B4-BE49-F238E27FC236}">
                <a16:creationId xmlns:a16="http://schemas.microsoft.com/office/drawing/2014/main" id="{9CF0F35A-C869-4652-899C-8426B3E573A5}"/>
              </a:ext>
            </a:extLst>
          </p:cNvPr>
          <p:cNvSpPr txBox="1"/>
          <p:nvPr/>
        </p:nvSpPr>
        <p:spPr>
          <a:xfrm>
            <a:off x="1535645" y="1389611"/>
            <a:ext cx="8006442" cy="369332"/>
          </a:xfrm>
          <a:prstGeom prst="rect">
            <a:avLst/>
          </a:prstGeom>
          <a:noFill/>
        </p:spPr>
        <p:txBody>
          <a:bodyPr wrap="square" rtlCol="0">
            <a:spAutoFit/>
          </a:bodyPr>
          <a:lstStyle/>
          <a:p>
            <a:r>
              <a:rPr lang="es-AR" dirty="0">
                <a:solidFill>
                  <a:schemeClr val="bg1"/>
                </a:solidFill>
                <a:latin typeface="Calibri" panose="020F0502020204030204" pitchFamily="34" charset="0"/>
                <a:ea typeface="Calibri" panose="020F0502020204030204" pitchFamily="34" charset="0"/>
                <a:cs typeface="Calibri" panose="020F0502020204030204" pitchFamily="34" charset="0"/>
              </a:rPr>
              <a:t>POSTACION EN CRUCE DE RUTA 73.</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Imagen 3">
            <a:extLst>
              <a:ext uri="{FF2B5EF4-FFF2-40B4-BE49-F238E27FC236}">
                <a16:creationId xmlns:a16="http://schemas.microsoft.com/office/drawing/2014/main" id="{A0B84D69-7500-42FC-B0A2-754E4D59ED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365" y="1989055"/>
            <a:ext cx="3135591" cy="4180788"/>
          </a:xfrm>
          <a:prstGeom prst="rect">
            <a:avLst/>
          </a:prstGeom>
        </p:spPr>
      </p:pic>
      <p:pic>
        <p:nvPicPr>
          <p:cNvPr id="11" name="Imagen 10">
            <a:extLst>
              <a:ext uri="{FF2B5EF4-FFF2-40B4-BE49-F238E27FC236}">
                <a16:creationId xmlns:a16="http://schemas.microsoft.com/office/drawing/2014/main" id="{3F1E365C-A914-4012-A452-861AED7096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8982" y="1989055"/>
            <a:ext cx="3135592" cy="4180789"/>
          </a:xfrm>
          <a:prstGeom prst="rect">
            <a:avLst/>
          </a:prstGeom>
        </p:spPr>
      </p:pic>
      <p:pic>
        <p:nvPicPr>
          <p:cNvPr id="13" name="Imagen 12">
            <a:extLst>
              <a:ext uri="{FF2B5EF4-FFF2-40B4-BE49-F238E27FC236}">
                <a16:creationId xmlns:a16="http://schemas.microsoft.com/office/drawing/2014/main" id="{A66B4F9A-F151-4950-90E1-2EEA4AA6FD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3601" y="1989055"/>
            <a:ext cx="2352756" cy="4184712"/>
          </a:xfrm>
          <a:prstGeom prst="rect">
            <a:avLst/>
          </a:prstGeom>
        </p:spPr>
      </p:pic>
    </p:spTree>
    <p:extLst>
      <p:ext uri="{BB962C8B-B14F-4D97-AF65-F5344CB8AC3E}">
        <p14:creationId xmlns:p14="http://schemas.microsoft.com/office/powerpoint/2010/main" val="333285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a:xfrm>
            <a:off x="1141413" y="499621"/>
            <a:ext cx="9905998" cy="1074656"/>
          </a:xfrm>
        </p:spPr>
        <p:txBody>
          <a:bodyPr>
            <a:normAutofit fontScale="90000"/>
          </a:bodyPr>
          <a:lstStyle/>
          <a:p>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t>TENDIDO DE FIBRA OPTICA SAN FRANCISCO-CLAROMECO</a:t>
            </a:r>
            <a:br>
              <a:rPr lang="en-US" sz="27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a:t>
            </a: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endParaRPr lang="en-US" sz="2000" dirty="0">
              <a:solidFill>
                <a:schemeClr val="bg1"/>
              </a:solidFill>
            </a:endParaRPr>
          </a:p>
        </p:txBody>
      </p:sp>
      <p:sp>
        <p:nvSpPr>
          <p:cNvPr id="5" name="CuadroTexto 4">
            <a:extLst>
              <a:ext uri="{FF2B5EF4-FFF2-40B4-BE49-F238E27FC236}">
                <a16:creationId xmlns:a16="http://schemas.microsoft.com/office/drawing/2014/main" id="{9CF0F35A-C869-4652-899C-8426B3E573A5}"/>
              </a:ext>
            </a:extLst>
          </p:cNvPr>
          <p:cNvSpPr txBox="1"/>
          <p:nvPr/>
        </p:nvSpPr>
        <p:spPr>
          <a:xfrm>
            <a:off x="1535645" y="1338099"/>
            <a:ext cx="8006442" cy="369332"/>
          </a:xfrm>
          <a:prstGeom prst="rect">
            <a:avLst/>
          </a:prstGeom>
          <a:noFill/>
        </p:spPr>
        <p:txBody>
          <a:bodyPr wrap="square" rtlCol="0">
            <a:spAutoFit/>
          </a:bodyPr>
          <a:lstStyle/>
          <a:p>
            <a:r>
              <a:rPr lang="es-AR" dirty="0">
                <a:solidFill>
                  <a:schemeClr val="bg1"/>
                </a:solidFill>
                <a:latin typeface="Calibri" panose="020F0502020204030204" pitchFamily="34" charset="0"/>
                <a:ea typeface="Calibri" panose="020F0502020204030204" pitchFamily="34" charset="0"/>
                <a:cs typeface="Calibri" panose="020F0502020204030204" pitchFamily="34" charset="0"/>
              </a:rPr>
              <a:t>POSTACION EN CALLE 23.</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10" name="Imagen 9">
            <a:extLst>
              <a:ext uri="{FF2B5EF4-FFF2-40B4-BE49-F238E27FC236}">
                <a16:creationId xmlns:a16="http://schemas.microsoft.com/office/drawing/2014/main" id="{BE191FE5-456F-42EE-B692-1D8E73675C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6868" y="2010544"/>
            <a:ext cx="3470438" cy="4627251"/>
          </a:xfrm>
          <a:prstGeom prst="rect">
            <a:avLst/>
          </a:prstGeom>
        </p:spPr>
      </p:pic>
      <p:pic>
        <p:nvPicPr>
          <p:cNvPr id="13" name="Imagen 12">
            <a:extLst>
              <a:ext uri="{FF2B5EF4-FFF2-40B4-BE49-F238E27FC236}">
                <a16:creationId xmlns:a16="http://schemas.microsoft.com/office/drawing/2014/main" id="{8AA960C5-C07C-418F-975C-B932A7D7E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9427" y="2010544"/>
            <a:ext cx="6171412" cy="4627251"/>
          </a:xfrm>
          <a:prstGeom prst="rect">
            <a:avLst/>
          </a:prstGeom>
        </p:spPr>
      </p:pic>
    </p:spTree>
    <p:extLst>
      <p:ext uri="{BB962C8B-B14F-4D97-AF65-F5344CB8AC3E}">
        <p14:creationId xmlns:p14="http://schemas.microsoft.com/office/powerpoint/2010/main" val="319027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a:xfrm>
            <a:off x="1141413" y="499621"/>
            <a:ext cx="9905998" cy="1074656"/>
          </a:xfrm>
        </p:spPr>
        <p:txBody>
          <a:bodyPr>
            <a:normAutofit fontScale="90000"/>
          </a:bodyPr>
          <a:lstStyle/>
          <a:p>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t>TENDIDO DE FIBRA OPTICA SAN FRANCISCO-CLAROMECO</a:t>
            </a:r>
            <a:br>
              <a:rPr lang="en-US" sz="27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a:t>
            </a: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endParaRPr lang="en-US" sz="2000" dirty="0">
              <a:solidFill>
                <a:schemeClr val="bg1"/>
              </a:solidFill>
            </a:endParaRPr>
          </a:p>
        </p:txBody>
      </p:sp>
      <p:sp>
        <p:nvSpPr>
          <p:cNvPr id="5" name="CuadroTexto 4">
            <a:extLst>
              <a:ext uri="{FF2B5EF4-FFF2-40B4-BE49-F238E27FC236}">
                <a16:creationId xmlns:a16="http://schemas.microsoft.com/office/drawing/2014/main" id="{9CF0F35A-C869-4652-899C-8426B3E573A5}"/>
              </a:ext>
            </a:extLst>
          </p:cNvPr>
          <p:cNvSpPr txBox="1"/>
          <p:nvPr/>
        </p:nvSpPr>
        <p:spPr>
          <a:xfrm>
            <a:off x="1535645" y="1338099"/>
            <a:ext cx="8006442" cy="369332"/>
          </a:xfrm>
          <a:prstGeom prst="rect">
            <a:avLst/>
          </a:prstGeom>
          <a:noFill/>
        </p:spPr>
        <p:txBody>
          <a:bodyPr wrap="square" rtlCol="0">
            <a:spAutoFit/>
          </a:bodyPr>
          <a:lstStyle/>
          <a:p>
            <a:r>
              <a:rPr lang="es-AR" dirty="0">
                <a:solidFill>
                  <a:schemeClr val="bg1"/>
                </a:solidFill>
                <a:latin typeface="Calibri" panose="020F0502020204030204" pitchFamily="34" charset="0"/>
                <a:ea typeface="Calibri" panose="020F0502020204030204" pitchFamily="34" charset="0"/>
                <a:cs typeface="Calibri" panose="020F0502020204030204" pitchFamily="34" charset="0"/>
              </a:rPr>
              <a:t>TENDIDO DE FIBRA OPTICA.</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Imagen 5">
            <a:extLst>
              <a:ext uri="{FF2B5EF4-FFF2-40B4-BE49-F238E27FC236}">
                <a16:creationId xmlns:a16="http://schemas.microsoft.com/office/drawing/2014/main" id="{44CA2E40-7E2A-4805-9C58-465D9AFC05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2024" y="2145754"/>
            <a:ext cx="5792189" cy="4342914"/>
          </a:xfrm>
          <a:prstGeom prst="rect">
            <a:avLst/>
          </a:prstGeom>
        </p:spPr>
      </p:pic>
      <p:pic>
        <p:nvPicPr>
          <p:cNvPr id="8" name="Imagen 7">
            <a:extLst>
              <a:ext uri="{FF2B5EF4-FFF2-40B4-BE49-F238E27FC236}">
                <a16:creationId xmlns:a16="http://schemas.microsoft.com/office/drawing/2014/main" id="{5CE9390D-4A02-469F-9DA9-B7D46BE25B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6212" y="2145754"/>
            <a:ext cx="3290047" cy="4386729"/>
          </a:xfrm>
          <a:prstGeom prst="rect">
            <a:avLst/>
          </a:prstGeom>
        </p:spPr>
      </p:pic>
    </p:spTree>
    <p:extLst>
      <p:ext uri="{BB962C8B-B14F-4D97-AF65-F5344CB8AC3E}">
        <p14:creationId xmlns:p14="http://schemas.microsoft.com/office/powerpoint/2010/main" val="390677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a:xfrm>
            <a:off x="1141413" y="499621"/>
            <a:ext cx="9905998" cy="1074656"/>
          </a:xfrm>
        </p:spPr>
        <p:txBody>
          <a:bodyPr>
            <a:normAutofit fontScale="90000"/>
          </a:bodyPr>
          <a:lstStyle/>
          <a:p>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t>TENDIDO DE FIBRA OPTICA SAN FRANCISCO-CLAROMECO</a:t>
            </a:r>
            <a:br>
              <a:rPr lang="en-US" sz="27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a:t>
            </a: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endParaRPr lang="en-US" sz="2000" dirty="0">
              <a:solidFill>
                <a:schemeClr val="bg1"/>
              </a:solidFill>
            </a:endParaRPr>
          </a:p>
        </p:txBody>
      </p:sp>
      <p:sp>
        <p:nvSpPr>
          <p:cNvPr id="5" name="CuadroTexto 4">
            <a:extLst>
              <a:ext uri="{FF2B5EF4-FFF2-40B4-BE49-F238E27FC236}">
                <a16:creationId xmlns:a16="http://schemas.microsoft.com/office/drawing/2014/main" id="{9CF0F35A-C869-4652-899C-8426B3E573A5}"/>
              </a:ext>
            </a:extLst>
          </p:cNvPr>
          <p:cNvSpPr txBox="1"/>
          <p:nvPr/>
        </p:nvSpPr>
        <p:spPr>
          <a:xfrm>
            <a:off x="1535645" y="1338099"/>
            <a:ext cx="8006442" cy="369332"/>
          </a:xfrm>
          <a:prstGeom prst="rect">
            <a:avLst/>
          </a:prstGeom>
          <a:noFill/>
        </p:spPr>
        <p:txBody>
          <a:bodyPr wrap="square" rtlCol="0">
            <a:spAutoFit/>
          </a:bodyPr>
          <a:lstStyle/>
          <a:p>
            <a:r>
              <a:rPr lang="es-AR" dirty="0">
                <a:solidFill>
                  <a:schemeClr val="bg1"/>
                </a:solidFill>
                <a:latin typeface="Calibri" panose="020F0502020204030204" pitchFamily="34" charset="0"/>
                <a:ea typeface="Calibri" panose="020F0502020204030204" pitchFamily="34" charset="0"/>
                <a:cs typeface="Calibri" panose="020F0502020204030204" pitchFamily="34" charset="0"/>
              </a:rPr>
              <a:t>EJECUCION EN CRUCE (EXISTENTE) DE RUTA 73.</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Imagen 7">
            <a:extLst>
              <a:ext uri="{FF2B5EF4-FFF2-40B4-BE49-F238E27FC236}">
                <a16:creationId xmlns:a16="http://schemas.microsoft.com/office/drawing/2014/main" id="{4BD23D9C-CFD5-4D68-B5C0-3FADC44242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6518" y="2046287"/>
            <a:ext cx="5873175" cy="4403635"/>
          </a:xfrm>
          <a:prstGeom prst="rect">
            <a:avLst/>
          </a:prstGeom>
        </p:spPr>
      </p:pic>
      <p:pic>
        <p:nvPicPr>
          <p:cNvPr id="10" name="Imagen 9">
            <a:extLst>
              <a:ext uri="{FF2B5EF4-FFF2-40B4-BE49-F238E27FC236}">
                <a16:creationId xmlns:a16="http://schemas.microsoft.com/office/drawing/2014/main" id="{FE2DA66E-AF71-436E-A65B-BA9CC4277B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3106" y="2046288"/>
            <a:ext cx="3282375" cy="4376500"/>
          </a:xfrm>
          <a:prstGeom prst="rect">
            <a:avLst/>
          </a:prstGeom>
        </p:spPr>
      </p:pic>
    </p:spTree>
    <p:extLst>
      <p:ext uri="{BB962C8B-B14F-4D97-AF65-F5344CB8AC3E}">
        <p14:creationId xmlns:p14="http://schemas.microsoft.com/office/powerpoint/2010/main" val="22045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a:xfrm>
            <a:off x="1141413" y="499621"/>
            <a:ext cx="9905998" cy="1074656"/>
          </a:xfrm>
        </p:spPr>
        <p:txBody>
          <a:bodyPr>
            <a:normAutofit fontScale="90000"/>
          </a:bodyPr>
          <a:lstStyle/>
          <a:p>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t>TENDIDO DE FIBRA OPTICA SAN FRANCISCO-CLAROMECO</a:t>
            </a:r>
            <a:br>
              <a:rPr lang="en-US" sz="27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a:t>
            </a: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endParaRPr lang="en-US" sz="2000" dirty="0">
              <a:solidFill>
                <a:schemeClr val="bg1"/>
              </a:solidFill>
            </a:endParaRPr>
          </a:p>
        </p:txBody>
      </p:sp>
      <p:sp>
        <p:nvSpPr>
          <p:cNvPr id="5" name="CuadroTexto 4">
            <a:extLst>
              <a:ext uri="{FF2B5EF4-FFF2-40B4-BE49-F238E27FC236}">
                <a16:creationId xmlns:a16="http://schemas.microsoft.com/office/drawing/2014/main" id="{9CF0F35A-C869-4652-899C-8426B3E573A5}"/>
              </a:ext>
            </a:extLst>
          </p:cNvPr>
          <p:cNvSpPr txBox="1"/>
          <p:nvPr/>
        </p:nvSpPr>
        <p:spPr>
          <a:xfrm>
            <a:off x="1517715" y="1389611"/>
            <a:ext cx="8006442" cy="369332"/>
          </a:xfrm>
          <a:prstGeom prst="rect">
            <a:avLst/>
          </a:prstGeom>
          <a:noFill/>
        </p:spPr>
        <p:txBody>
          <a:bodyPr wrap="square" rtlCol="0">
            <a:spAutoFit/>
          </a:bodyPr>
          <a:lstStyle/>
          <a:p>
            <a:r>
              <a:rPr lang="es-AR" dirty="0">
                <a:solidFill>
                  <a:schemeClr val="bg1"/>
                </a:solidFill>
                <a:latin typeface="Calibri" panose="020F0502020204030204" pitchFamily="34" charset="0"/>
                <a:ea typeface="Calibri" panose="020F0502020204030204" pitchFamily="34" charset="0"/>
                <a:cs typeface="Calibri" panose="020F0502020204030204" pitchFamily="34" charset="0"/>
              </a:rPr>
              <a:t>EJECUCION EN CRUCE (NUEVO) DE RUTA 73.</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Imagen 3">
            <a:extLst>
              <a:ext uri="{FF2B5EF4-FFF2-40B4-BE49-F238E27FC236}">
                <a16:creationId xmlns:a16="http://schemas.microsoft.com/office/drawing/2014/main" id="{01636354-0BB7-4570-B8A5-54E1AA63E8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9272" y="2082214"/>
            <a:ext cx="5974957" cy="4479951"/>
          </a:xfrm>
          <a:prstGeom prst="rect">
            <a:avLst/>
          </a:prstGeom>
        </p:spPr>
      </p:pic>
      <p:pic>
        <p:nvPicPr>
          <p:cNvPr id="7" name="Imagen 6">
            <a:extLst>
              <a:ext uri="{FF2B5EF4-FFF2-40B4-BE49-F238E27FC236}">
                <a16:creationId xmlns:a16="http://schemas.microsoft.com/office/drawing/2014/main" id="{BAF93E18-8E39-4B01-AFE9-DE1405EF72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200" y="2082214"/>
            <a:ext cx="3359964" cy="4479951"/>
          </a:xfrm>
          <a:prstGeom prst="rect">
            <a:avLst/>
          </a:prstGeom>
        </p:spPr>
      </p:pic>
    </p:spTree>
    <p:extLst>
      <p:ext uri="{BB962C8B-B14F-4D97-AF65-F5344CB8AC3E}">
        <p14:creationId xmlns:p14="http://schemas.microsoft.com/office/powerpoint/2010/main" val="46981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a:xfrm>
            <a:off x="1141413" y="499621"/>
            <a:ext cx="9905998" cy="1074656"/>
          </a:xfrm>
        </p:spPr>
        <p:txBody>
          <a:bodyPr>
            <a:normAutofit fontScale="90000"/>
          </a:bodyPr>
          <a:lstStyle/>
          <a:p>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t>TENDIDO DE FIBRA OPTICA SAN FRANCISCO-CLAROMECO</a:t>
            </a:r>
            <a:br>
              <a:rPr lang="en-US" sz="27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a:t>
            </a: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endParaRPr lang="en-US" sz="2000" dirty="0">
              <a:solidFill>
                <a:schemeClr val="bg1"/>
              </a:solidFill>
            </a:endParaRPr>
          </a:p>
        </p:txBody>
      </p:sp>
      <p:sp>
        <p:nvSpPr>
          <p:cNvPr id="5" name="CuadroTexto 4">
            <a:extLst>
              <a:ext uri="{FF2B5EF4-FFF2-40B4-BE49-F238E27FC236}">
                <a16:creationId xmlns:a16="http://schemas.microsoft.com/office/drawing/2014/main" id="{9CF0F35A-C869-4652-899C-8426B3E573A5}"/>
              </a:ext>
            </a:extLst>
          </p:cNvPr>
          <p:cNvSpPr txBox="1"/>
          <p:nvPr/>
        </p:nvSpPr>
        <p:spPr>
          <a:xfrm>
            <a:off x="1517715" y="1389611"/>
            <a:ext cx="8006442" cy="369332"/>
          </a:xfrm>
          <a:prstGeom prst="rect">
            <a:avLst/>
          </a:prstGeom>
          <a:noFill/>
        </p:spPr>
        <p:txBody>
          <a:bodyPr wrap="square" rtlCol="0">
            <a:spAutoFit/>
          </a:bodyPr>
          <a:lstStyle/>
          <a:p>
            <a:r>
              <a:rPr lang="es-AR" dirty="0">
                <a:solidFill>
                  <a:schemeClr val="bg1"/>
                </a:solidFill>
                <a:latin typeface="Calibri" panose="020F0502020204030204" pitchFamily="34" charset="0"/>
                <a:ea typeface="Calibri" panose="020F0502020204030204" pitchFamily="34" charset="0"/>
                <a:cs typeface="Calibri" panose="020F0502020204030204" pitchFamily="34" charset="0"/>
              </a:rPr>
              <a:t>EJECUCION EN CRUCE DE RUTA 72.</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Imagen 5">
            <a:extLst>
              <a:ext uri="{FF2B5EF4-FFF2-40B4-BE49-F238E27FC236}">
                <a16:creationId xmlns:a16="http://schemas.microsoft.com/office/drawing/2014/main" id="{E054666F-0595-4AF2-80B9-4E69C0FC1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7715" y="2055320"/>
            <a:ext cx="6064843" cy="4547346"/>
          </a:xfrm>
          <a:prstGeom prst="rect">
            <a:avLst/>
          </a:prstGeom>
        </p:spPr>
      </p:pic>
      <p:pic>
        <p:nvPicPr>
          <p:cNvPr id="9" name="Imagen 8">
            <a:extLst>
              <a:ext uri="{FF2B5EF4-FFF2-40B4-BE49-F238E27FC236}">
                <a16:creationId xmlns:a16="http://schemas.microsoft.com/office/drawing/2014/main" id="{597CEB6A-FF76-41D3-9EC9-B71F33DBCB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5725" y="2055320"/>
            <a:ext cx="3410509" cy="4547346"/>
          </a:xfrm>
          <a:prstGeom prst="rect">
            <a:avLst/>
          </a:prstGeom>
        </p:spPr>
      </p:pic>
    </p:spTree>
    <p:extLst>
      <p:ext uri="{BB962C8B-B14F-4D97-AF65-F5344CB8AC3E}">
        <p14:creationId xmlns:p14="http://schemas.microsoft.com/office/powerpoint/2010/main" val="118942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a:xfrm>
            <a:off x="1141413" y="499621"/>
            <a:ext cx="9905998" cy="1074656"/>
          </a:xfrm>
        </p:spPr>
        <p:txBody>
          <a:bodyPr>
            <a:normAutofit fontScale="90000"/>
          </a:bodyPr>
          <a:lstStyle/>
          <a:p>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t>TENDIDO DE FIBRA OPTICA SAN FRANCISCO-CLAROMECO</a:t>
            </a:r>
            <a:br>
              <a:rPr lang="en-US" sz="27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a:t>
            </a: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endParaRPr lang="en-US" sz="2000" dirty="0">
              <a:solidFill>
                <a:schemeClr val="bg1"/>
              </a:solidFill>
            </a:endParaRPr>
          </a:p>
        </p:txBody>
      </p:sp>
      <p:sp>
        <p:nvSpPr>
          <p:cNvPr id="5" name="CuadroTexto 4">
            <a:extLst>
              <a:ext uri="{FF2B5EF4-FFF2-40B4-BE49-F238E27FC236}">
                <a16:creationId xmlns:a16="http://schemas.microsoft.com/office/drawing/2014/main" id="{9CF0F35A-C869-4652-899C-8426B3E573A5}"/>
              </a:ext>
            </a:extLst>
          </p:cNvPr>
          <p:cNvSpPr txBox="1"/>
          <p:nvPr/>
        </p:nvSpPr>
        <p:spPr>
          <a:xfrm>
            <a:off x="1517715" y="1389611"/>
            <a:ext cx="8006442" cy="369332"/>
          </a:xfrm>
          <a:prstGeom prst="rect">
            <a:avLst/>
          </a:prstGeom>
          <a:noFill/>
        </p:spPr>
        <p:txBody>
          <a:bodyPr wrap="square" rtlCol="0">
            <a:spAutoFit/>
          </a:bodyPr>
          <a:lstStyle/>
          <a:p>
            <a:r>
              <a:rPr lang="es-AR" dirty="0">
                <a:solidFill>
                  <a:schemeClr val="bg1"/>
                </a:solidFill>
                <a:latin typeface="Calibri" panose="020F0502020204030204" pitchFamily="34" charset="0"/>
                <a:ea typeface="Calibri" panose="020F0502020204030204" pitchFamily="34" charset="0"/>
                <a:cs typeface="Calibri" panose="020F0502020204030204" pitchFamily="34" charset="0"/>
              </a:rPr>
              <a:t>EJECUCION EN CRUCE DE RUTA 72.</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Imagen 3">
            <a:extLst>
              <a:ext uri="{FF2B5EF4-FFF2-40B4-BE49-F238E27FC236}">
                <a16:creationId xmlns:a16="http://schemas.microsoft.com/office/drawing/2014/main" id="{707C945C-30FC-43B5-B2D3-6BEC9B331E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6048" y="1831456"/>
            <a:ext cx="6536564" cy="4901037"/>
          </a:xfrm>
          <a:prstGeom prst="rect">
            <a:avLst/>
          </a:prstGeom>
        </p:spPr>
      </p:pic>
    </p:spTree>
    <p:extLst>
      <p:ext uri="{BB962C8B-B14F-4D97-AF65-F5344CB8AC3E}">
        <p14:creationId xmlns:p14="http://schemas.microsoft.com/office/powerpoint/2010/main" val="107884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a:xfrm>
            <a:off x="1141413" y="499621"/>
            <a:ext cx="9905998" cy="1074656"/>
          </a:xfrm>
        </p:spPr>
        <p:txBody>
          <a:bodyPr>
            <a:normAutofit fontScale="90000"/>
          </a:bodyPr>
          <a:lstStyle/>
          <a:p>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t>TENDIDO DE FIBRA OPTICA SAN FRANCISCO-CLAROMECO</a:t>
            </a:r>
            <a:br>
              <a:rPr lang="en-US" sz="27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a:t>
            </a: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endParaRPr lang="en-US" sz="2000" dirty="0">
              <a:solidFill>
                <a:schemeClr val="bg1"/>
              </a:solidFill>
            </a:endParaRPr>
          </a:p>
        </p:txBody>
      </p:sp>
      <p:sp>
        <p:nvSpPr>
          <p:cNvPr id="5" name="CuadroTexto 4">
            <a:extLst>
              <a:ext uri="{FF2B5EF4-FFF2-40B4-BE49-F238E27FC236}">
                <a16:creationId xmlns:a16="http://schemas.microsoft.com/office/drawing/2014/main" id="{9CF0F35A-C869-4652-899C-8426B3E573A5}"/>
              </a:ext>
            </a:extLst>
          </p:cNvPr>
          <p:cNvSpPr txBox="1"/>
          <p:nvPr/>
        </p:nvSpPr>
        <p:spPr>
          <a:xfrm>
            <a:off x="1517715" y="1389611"/>
            <a:ext cx="8006442" cy="369332"/>
          </a:xfrm>
          <a:prstGeom prst="rect">
            <a:avLst/>
          </a:prstGeom>
          <a:noFill/>
        </p:spPr>
        <p:txBody>
          <a:bodyPr wrap="square" rtlCol="0">
            <a:spAutoFit/>
          </a:bodyPr>
          <a:lstStyle/>
          <a:p>
            <a:r>
              <a:rPr lang="es-AR" dirty="0">
                <a:solidFill>
                  <a:schemeClr val="bg1"/>
                </a:solidFill>
                <a:latin typeface="Calibri" panose="020F0502020204030204" pitchFamily="34" charset="0"/>
                <a:ea typeface="Calibri" panose="020F0502020204030204" pitchFamily="34" charset="0"/>
                <a:cs typeface="Calibri" panose="020F0502020204030204" pitchFamily="34" charset="0"/>
              </a:rPr>
              <a:t>CAMARA TASA.</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Imagen 3">
            <a:extLst>
              <a:ext uri="{FF2B5EF4-FFF2-40B4-BE49-F238E27FC236}">
                <a16:creationId xmlns:a16="http://schemas.microsoft.com/office/drawing/2014/main" id="{3FEA9E90-8220-441C-B71B-B76E54F87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7715" y="2290575"/>
            <a:ext cx="5658023" cy="4242318"/>
          </a:xfrm>
          <a:prstGeom prst="rect">
            <a:avLst/>
          </a:prstGeom>
        </p:spPr>
      </p:pic>
      <p:pic>
        <p:nvPicPr>
          <p:cNvPr id="8" name="Imagen 7">
            <a:extLst>
              <a:ext uri="{FF2B5EF4-FFF2-40B4-BE49-F238E27FC236}">
                <a16:creationId xmlns:a16="http://schemas.microsoft.com/office/drawing/2014/main" id="{C347F208-DF41-4631-9D6F-B5300BD5A8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6563" y="2290575"/>
            <a:ext cx="3173507" cy="4231343"/>
          </a:xfrm>
          <a:prstGeom prst="rect">
            <a:avLst/>
          </a:prstGeom>
        </p:spPr>
      </p:pic>
    </p:spTree>
    <p:extLst>
      <p:ext uri="{BB962C8B-B14F-4D97-AF65-F5344CB8AC3E}">
        <p14:creationId xmlns:p14="http://schemas.microsoft.com/office/powerpoint/2010/main" val="316926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a:xfrm>
            <a:off x="1141413" y="499621"/>
            <a:ext cx="9905998" cy="1074656"/>
          </a:xfrm>
        </p:spPr>
        <p:txBody>
          <a:bodyPr>
            <a:normAutofit fontScale="90000"/>
          </a:bodyPr>
          <a:lstStyle/>
          <a:p>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700" u="sng" dirty="0">
                <a:solidFill>
                  <a:schemeClr val="bg1"/>
                </a:solidFill>
                <a:latin typeface="Calibri" panose="020F0502020204030204" pitchFamily="34" charset="0"/>
                <a:ea typeface="Calibri" panose="020F0502020204030204" pitchFamily="34" charset="0"/>
                <a:cs typeface="Calibri" panose="020F0502020204030204" pitchFamily="34" charset="0"/>
              </a:rPr>
              <a:t>TENDIDO DE FIBRA OPTICA SAN FRANCISCO-CLAROMECO</a:t>
            </a:r>
            <a:br>
              <a:rPr lang="en-US" sz="27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a:t>
            </a: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br>
              <a:rPr lang="es-AR" sz="20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br>
            <a:endParaRPr lang="en-US" sz="2000" dirty="0">
              <a:solidFill>
                <a:schemeClr val="bg1"/>
              </a:solidFill>
            </a:endParaRPr>
          </a:p>
        </p:txBody>
      </p:sp>
      <p:sp>
        <p:nvSpPr>
          <p:cNvPr id="5" name="CuadroTexto 4">
            <a:extLst>
              <a:ext uri="{FF2B5EF4-FFF2-40B4-BE49-F238E27FC236}">
                <a16:creationId xmlns:a16="http://schemas.microsoft.com/office/drawing/2014/main" id="{9CF0F35A-C869-4652-899C-8426B3E573A5}"/>
              </a:ext>
            </a:extLst>
          </p:cNvPr>
          <p:cNvSpPr txBox="1"/>
          <p:nvPr/>
        </p:nvSpPr>
        <p:spPr>
          <a:xfrm>
            <a:off x="1517715" y="1389611"/>
            <a:ext cx="8006442" cy="369332"/>
          </a:xfrm>
          <a:prstGeom prst="rect">
            <a:avLst/>
          </a:prstGeom>
          <a:noFill/>
        </p:spPr>
        <p:txBody>
          <a:bodyPr wrap="square" rtlCol="0">
            <a:spAutoFit/>
          </a:bodyPr>
          <a:lstStyle/>
          <a:p>
            <a:r>
              <a:rPr lang="es-AR" dirty="0">
                <a:solidFill>
                  <a:schemeClr val="bg1"/>
                </a:solidFill>
                <a:latin typeface="Calibri" panose="020F0502020204030204" pitchFamily="34" charset="0"/>
                <a:ea typeface="Calibri" panose="020F0502020204030204" pitchFamily="34" charset="0"/>
                <a:cs typeface="Calibri" panose="020F0502020204030204" pitchFamily="34" charset="0"/>
              </a:rPr>
              <a:t>FUSION EN DOMOS.</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Imagen 5">
            <a:extLst>
              <a:ext uri="{FF2B5EF4-FFF2-40B4-BE49-F238E27FC236}">
                <a16:creationId xmlns:a16="http://schemas.microsoft.com/office/drawing/2014/main" id="{A403A3D6-656A-4CE2-95C2-F0FEEBE114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2098" y="2546642"/>
            <a:ext cx="5083753" cy="3811737"/>
          </a:xfrm>
          <a:prstGeom prst="rect">
            <a:avLst/>
          </a:prstGeom>
        </p:spPr>
      </p:pic>
      <p:pic>
        <p:nvPicPr>
          <p:cNvPr id="9" name="Imagen 8">
            <a:extLst>
              <a:ext uri="{FF2B5EF4-FFF2-40B4-BE49-F238E27FC236}">
                <a16:creationId xmlns:a16="http://schemas.microsoft.com/office/drawing/2014/main" id="{B9527ED7-5B91-411C-9203-47667A6F35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7964" y="2546642"/>
            <a:ext cx="5083753" cy="3811737"/>
          </a:xfrm>
          <a:prstGeom prst="rect">
            <a:avLst/>
          </a:prstGeom>
        </p:spPr>
      </p:pic>
    </p:spTree>
    <p:extLst>
      <p:ext uri="{BB962C8B-B14F-4D97-AF65-F5344CB8AC3E}">
        <p14:creationId xmlns:p14="http://schemas.microsoft.com/office/powerpoint/2010/main" val="250857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p:txBody>
          <a:bodyPr/>
          <a:lstStyle/>
          <a:p>
            <a:r>
              <a:rPr lang="es-A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NUEVA LINEA EN 13,2 KV SOBRE AV. 43 Y TRES SUBESTACIONES</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Marcador de contenido 2">
            <a:extLst>
              <a:ext uri="{FF2B5EF4-FFF2-40B4-BE49-F238E27FC236}">
                <a16:creationId xmlns:a16="http://schemas.microsoft.com/office/drawing/2014/main" id="{68F03102-BAAC-4FE4-8261-D81B1CF17078}"/>
              </a:ext>
            </a:extLst>
          </p:cNvPr>
          <p:cNvSpPr>
            <a:spLocks noGrp="1"/>
          </p:cNvSpPr>
          <p:nvPr>
            <p:ph idx="1"/>
          </p:nvPr>
        </p:nvSpPr>
        <p:spPr>
          <a:xfrm>
            <a:off x="838199" y="1847129"/>
            <a:ext cx="6656109" cy="4329834"/>
          </a:xfrm>
        </p:spPr>
        <p:txBody>
          <a:bodyPr/>
          <a:lstStyle/>
          <a:p>
            <a:pPr marL="0" indent="0">
              <a:buNone/>
            </a:pPr>
            <a:r>
              <a:rPr lang="es-AR"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Consistió también, en el zanjeo y tendido de 25 m de </a:t>
            </a:r>
            <a:r>
              <a:rPr lang="es-AR"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recorrido subterráneo</a:t>
            </a:r>
            <a:r>
              <a:rPr lang="es-AR"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Partió de la Subestación existente de calle 16 a 20m de Av. 43, y finalizó en Av. 43 a 3 m de calle 16. En el extremo de la subestación se colocaron tres seccionadores fusibles. </a:t>
            </a:r>
            <a:endParaRPr lang="en-US"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p>
        </p:txBody>
      </p:sp>
      <p:pic>
        <p:nvPicPr>
          <p:cNvPr id="5" name="Imagen 4">
            <a:extLst>
              <a:ext uri="{FF2B5EF4-FFF2-40B4-BE49-F238E27FC236}">
                <a16:creationId xmlns:a16="http://schemas.microsoft.com/office/drawing/2014/main" id="{99AF294B-923D-4554-B86B-B9A24E58E4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6885" y="2073635"/>
            <a:ext cx="3489292" cy="4652389"/>
          </a:xfrm>
          <a:prstGeom prst="rect">
            <a:avLst/>
          </a:prstGeom>
        </p:spPr>
      </p:pic>
    </p:spTree>
    <p:extLst>
      <p:ext uri="{BB962C8B-B14F-4D97-AF65-F5344CB8AC3E}">
        <p14:creationId xmlns:p14="http://schemas.microsoft.com/office/powerpoint/2010/main" val="312116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p:txBody>
          <a:bodyPr/>
          <a:lstStyle/>
          <a:p>
            <a:r>
              <a:rPr lang="es-A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NUEVA LINEA EN 13,2 KV SOBRE AV. 43 Y TRES SUBESTACIONES</a:t>
            </a:r>
            <a:b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en-US" dirty="0">
              <a:solidFill>
                <a:schemeClr val="bg1"/>
              </a:solidFill>
            </a:endParaRPr>
          </a:p>
        </p:txBody>
      </p:sp>
      <p:sp>
        <p:nvSpPr>
          <p:cNvPr id="3" name="Marcador de contenido 2">
            <a:extLst>
              <a:ext uri="{FF2B5EF4-FFF2-40B4-BE49-F238E27FC236}">
                <a16:creationId xmlns:a16="http://schemas.microsoft.com/office/drawing/2014/main" id="{68F03102-BAAC-4FE4-8261-D81B1CF17078}"/>
              </a:ext>
            </a:extLst>
          </p:cNvPr>
          <p:cNvSpPr>
            <a:spLocks noGrp="1"/>
          </p:cNvSpPr>
          <p:nvPr>
            <p:ph idx="1"/>
          </p:nvPr>
        </p:nvSpPr>
        <p:spPr>
          <a:xfrm>
            <a:off x="838199" y="1847129"/>
            <a:ext cx="6656109" cy="4329834"/>
          </a:xfrm>
        </p:spPr>
        <p:txBody>
          <a:bodyPr/>
          <a:lstStyle/>
          <a:p>
            <a:pPr marL="0" indent="0">
              <a:buNone/>
            </a:pPr>
            <a:endParaRPr lang="es-AR"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s-AR"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Por último, se confeccionó en el montaje electromecánico de tres </a:t>
            </a:r>
            <a:r>
              <a:rPr lang="es-AR"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Subestaciones Transformadoras</a:t>
            </a:r>
            <a:r>
              <a:rPr lang="es-AR"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de 160 KVA cada una. </a:t>
            </a:r>
          </a:p>
          <a:p>
            <a:pPr marL="0" indent="0">
              <a:buNone/>
            </a:pPr>
            <a:r>
              <a:rPr lang="es-AR" dirty="0">
                <a:solidFill>
                  <a:schemeClr val="bg1"/>
                </a:solidFill>
                <a:effectLst/>
                <a:latin typeface="Calibri" panose="020F0502020204030204" pitchFamily="34" charset="0"/>
                <a:ea typeface="Calibri" panose="020F0502020204030204" pitchFamily="34" charset="0"/>
                <a:cs typeface="Calibri" panose="020F0502020204030204" pitchFamily="34" charset="0"/>
              </a:rPr>
              <a:t>La primer Subestación se emplazó en Av. 43 y Av. 26, la segunda Subestación se emplazó en Av. 43 y Calle 34 y la tercer subestación se emplazó en Av. 43 y calle 42.</a:t>
            </a:r>
            <a:endParaRPr lang="en-US"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p>
        </p:txBody>
      </p:sp>
      <p:pic>
        <p:nvPicPr>
          <p:cNvPr id="6" name="Imagen 5">
            <a:extLst>
              <a:ext uri="{FF2B5EF4-FFF2-40B4-BE49-F238E27FC236}">
                <a16:creationId xmlns:a16="http://schemas.microsoft.com/office/drawing/2014/main" id="{64353C87-DA85-48BB-959F-562A5EEDEF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6221" y="2243579"/>
            <a:ext cx="3347694" cy="4463592"/>
          </a:xfrm>
          <a:prstGeom prst="rect">
            <a:avLst/>
          </a:prstGeom>
        </p:spPr>
      </p:pic>
    </p:spTree>
    <p:extLst>
      <p:ext uri="{BB962C8B-B14F-4D97-AF65-F5344CB8AC3E}">
        <p14:creationId xmlns:p14="http://schemas.microsoft.com/office/powerpoint/2010/main" val="182252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p:txBody>
          <a:bodyPr/>
          <a:lstStyle/>
          <a:p>
            <a:r>
              <a:rPr lang="es-A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NUEVA LINEA EN 13,2 KV SOBRE AV. 43 Y TRES SUBESTACIONES</a:t>
            </a:r>
            <a:br>
              <a:rPr lang="es-A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Resepcion</a:t>
            </a: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materiales</a:t>
            </a: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hormigon</a:t>
            </a:r>
            <a:endParaRPr lang="en-US" dirty="0">
              <a:solidFill>
                <a:schemeClr val="bg1"/>
              </a:solidFill>
            </a:endParaRPr>
          </a:p>
        </p:txBody>
      </p:sp>
      <p:pic>
        <p:nvPicPr>
          <p:cNvPr id="5" name="Marcador de contenido 4">
            <a:extLst>
              <a:ext uri="{FF2B5EF4-FFF2-40B4-BE49-F238E27FC236}">
                <a16:creationId xmlns:a16="http://schemas.microsoft.com/office/drawing/2014/main" id="{8884B5B0-CB5C-4FC3-9262-42BEA1B2FA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5591" y="2762698"/>
            <a:ext cx="4619920" cy="3463953"/>
          </a:xfrm>
        </p:spPr>
      </p:pic>
      <p:pic>
        <p:nvPicPr>
          <p:cNvPr id="8" name="Imagen 7">
            <a:extLst>
              <a:ext uri="{FF2B5EF4-FFF2-40B4-BE49-F238E27FC236}">
                <a16:creationId xmlns:a16="http://schemas.microsoft.com/office/drawing/2014/main" id="{9DC77D8D-A95F-467A-B481-50998C3A1F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7317" y="2725987"/>
            <a:ext cx="4717837" cy="3537377"/>
          </a:xfrm>
          <a:prstGeom prst="rect">
            <a:avLst/>
          </a:prstGeom>
        </p:spPr>
      </p:pic>
    </p:spTree>
    <p:extLst>
      <p:ext uri="{BB962C8B-B14F-4D97-AF65-F5344CB8AC3E}">
        <p14:creationId xmlns:p14="http://schemas.microsoft.com/office/powerpoint/2010/main" val="395868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p:txBody>
          <a:bodyPr/>
          <a:lstStyle/>
          <a:p>
            <a:r>
              <a:rPr lang="es-A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NUEVA LINEA EN 13,2 KV SOBRE AV. 43 Y TRES SUBESTACIONES</a:t>
            </a:r>
            <a:br>
              <a:rPr lang="es-A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Realizacion</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de </a:t>
            </a:r>
            <a:r>
              <a:rPr lang="en-US" sz="1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pozos</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para </a:t>
            </a:r>
            <a:r>
              <a:rPr lang="en-US" sz="1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columnas</a:t>
            </a:r>
            <a:endParaRPr lang="en-US" dirty="0">
              <a:solidFill>
                <a:schemeClr val="bg1"/>
              </a:solidFill>
            </a:endParaRPr>
          </a:p>
        </p:txBody>
      </p:sp>
      <p:pic>
        <p:nvPicPr>
          <p:cNvPr id="6" name="Marcador de contenido 5">
            <a:extLst>
              <a:ext uri="{FF2B5EF4-FFF2-40B4-BE49-F238E27FC236}">
                <a16:creationId xmlns:a16="http://schemas.microsoft.com/office/drawing/2014/main" id="{7270B542-ACA3-4B4B-8857-B5C5D8E011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96448" y="2097088"/>
            <a:ext cx="3039248" cy="4052331"/>
          </a:xfrm>
        </p:spPr>
      </p:pic>
      <p:pic>
        <p:nvPicPr>
          <p:cNvPr id="9" name="Imagen 8">
            <a:extLst>
              <a:ext uri="{FF2B5EF4-FFF2-40B4-BE49-F238E27FC236}">
                <a16:creationId xmlns:a16="http://schemas.microsoft.com/office/drawing/2014/main" id="{70AA4BE0-B4DF-4A0B-8B38-BCD8EC44B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9849" y="2097088"/>
            <a:ext cx="3039248" cy="4052330"/>
          </a:xfrm>
          <a:prstGeom prst="rect">
            <a:avLst/>
          </a:prstGeom>
        </p:spPr>
      </p:pic>
    </p:spTree>
    <p:extLst>
      <p:ext uri="{BB962C8B-B14F-4D97-AF65-F5344CB8AC3E}">
        <p14:creationId xmlns:p14="http://schemas.microsoft.com/office/powerpoint/2010/main" val="340871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11280-339F-418B-987C-E5FB5616C8D1}"/>
              </a:ext>
            </a:extLst>
          </p:cNvPr>
          <p:cNvSpPr>
            <a:spLocks noGrp="1"/>
          </p:cNvSpPr>
          <p:nvPr>
            <p:ph type="title"/>
          </p:nvPr>
        </p:nvSpPr>
        <p:spPr/>
        <p:txBody>
          <a:bodyPr/>
          <a:lstStyle/>
          <a:p>
            <a:r>
              <a:rPr lang="es-A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NUEVA LINEA EN 13,2 KV SOBRE AV. 43 Y TRES SUBESTACIONES</a:t>
            </a:r>
            <a:br>
              <a:rPr lang="es-A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construccion</a:t>
            </a: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fundaciones</a:t>
            </a: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hormigon</a:t>
            </a:r>
            <a:endParaRPr lang="en-US" dirty="0">
              <a:solidFill>
                <a:schemeClr val="bg1"/>
              </a:solidFill>
            </a:endParaRPr>
          </a:p>
        </p:txBody>
      </p:sp>
      <p:pic>
        <p:nvPicPr>
          <p:cNvPr id="7" name="Marcador de contenido 6">
            <a:extLst>
              <a:ext uri="{FF2B5EF4-FFF2-40B4-BE49-F238E27FC236}">
                <a16:creationId xmlns:a16="http://schemas.microsoft.com/office/drawing/2014/main" id="{1774F569-7073-45FD-8594-5DCFC9B09B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5392" y="2725987"/>
            <a:ext cx="4723618" cy="3541712"/>
          </a:xfrm>
        </p:spPr>
      </p:pic>
      <p:pic>
        <p:nvPicPr>
          <p:cNvPr id="10" name="Imagen 9">
            <a:extLst>
              <a:ext uri="{FF2B5EF4-FFF2-40B4-BE49-F238E27FC236}">
                <a16:creationId xmlns:a16="http://schemas.microsoft.com/office/drawing/2014/main" id="{238C3389-7E0C-4BD6-92A9-8AB1C0320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088" y="2725986"/>
            <a:ext cx="4723617" cy="3541711"/>
          </a:xfrm>
          <a:prstGeom prst="rect">
            <a:avLst/>
          </a:prstGeom>
        </p:spPr>
      </p:pic>
    </p:spTree>
    <p:extLst>
      <p:ext uri="{BB962C8B-B14F-4D97-AF65-F5344CB8AC3E}">
        <p14:creationId xmlns:p14="http://schemas.microsoft.com/office/powerpoint/2010/main" val="68565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o">
  <a:themeElements>
    <a:clrScheme name="Circuito">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o">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o">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TM04033919[[fn=Circuito]]</Template>
  <TotalTime>1019</TotalTime>
  <Words>1388</Words>
  <Application>Microsoft Office PowerPoint</Application>
  <PresentationFormat>Panorámica</PresentationFormat>
  <Paragraphs>81</Paragraphs>
  <Slides>48</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48</vt:i4>
      </vt:variant>
    </vt:vector>
  </HeadingPairs>
  <TitlesOfParts>
    <vt:vector size="52" baseType="lpstr">
      <vt:lpstr>Arial</vt:lpstr>
      <vt:lpstr>Calibri</vt:lpstr>
      <vt:lpstr>Tw Cen MT</vt:lpstr>
      <vt:lpstr>Circuito</vt:lpstr>
      <vt:lpstr>.</vt:lpstr>
      <vt:lpstr>PROYECTO CON INVERSION – INAES    Breve descripción De trabajos realizados: </vt:lpstr>
      <vt:lpstr>NUEVA LINEA EN 13,2 KV SOBRE AV. 43 Y TRES SUBESTACIONES </vt:lpstr>
      <vt:lpstr>NUEVA LINEA EN 13,2 KV SOBRE AV. 43 Y TRES SUBESTACIONES </vt:lpstr>
      <vt:lpstr>NUEVA LINEA EN 13,2 KV SOBRE AV. 43 Y TRES SUBESTACIONES </vt:lpstr>
      <vt:lpstr>NUEVA LINEA EN 13,2 KV SOBRE AV. 43 Y TRES SUBESTACIONES </vt:lpstr>
      <vt:lpstr>NUEVA LINEA EN 13,2 KV SOBRE AV. 43 Y TRES SUBESTACIONES  Resepcion de materiales de hormigon</vt:lpstr>
      <vt:lpstr>NUEVA LINEA EN 13,2 KV SOBRE AV. 43 Y TRES SUBESTACIONES  Realizacion  de pozos para columnas</vt:lpstr>
      <vt:lpstr>NUEVA LINEA EN 13,2 KV SOBRE AV. 43 Y TRES SUBESTACIONES  construccion de fundaciones de hormigon</vt:lpstr>
      <vt:lpstr>NUEVA LINEA EN 13,2 KV SOBRE AV. 43 Y TRES SUBESTACIONES  postacion de retenciones</vt:lpstr>
      <vt:lpstr>NUEVA LINEA EN 13,2 KV SOBRE AV. 43 Y TRES SUBESTACIONES  postacion de columnas sosten</vt:lpstr>
      <vt:lpstr>NUEVA LINEA EN 13,2 KV SOBRE AV. 43 Y TRES SUBESTACIONES  construccion de dados en subestaciones</vt:lpstr>
      <vt:lpstr>NUEVA LINEA EN 13,2 KV SOBRE AV. 43 Y TRES SUBESTACIONES  vinculacion de crucetas</vt:lpstr>
      <vt:lpstr>NUEVA LINEA EN 13,2 KV SOBRE AV. 43 Y TRES SUBESTACIONES  instalacion de javalinas de puesta a tierra</vt:lpstr>
      <vt:lpstr>NUEVA LINEA EN 13,2 KV SOBRE AV. 43 Y TRES SUBESTACIONES  tendido de conductores</vt:lpstr>
      <vt:lpstr>NUEVA LINEA EN 13,2 KV SOBRE AV. 43 Y TRES SUBESTACIONES  retiro de columnas existentes</vt:lpstr>
      <vt:lpstr>NUEVA LINEA EN 13,2 KV SOBRE AV. 43 Y TRES SUBESTACIONES  tendido subterraneo </vt:lpstr>
      <vt:lpstr>NUEVA LINEA EN 13,2 KV SOBRE AV. 43 Y TRES SUBESTACIONES  armado de seccionadores </vt:lpstr>
      <vt:lpstr>NUEVA LINEA EN 13,2 KV SOBRE AV. 43 Y TRES SUBESTACIONES  por ultimo: MONTAJE electromecanico de subestaciones</vt:lpstr>
      <vt:lpstr>RENOVACION DE LINEA EN 13,2 KV SOBRE RUTA PROVINCIAL NRO. 73.  </vt:lpstr>
      <vt:lpstr>RENOVACION DE LINEA EN 13,2 KV SOBRE RUTA PROVINCIAL NRO. 73.  En el empalme con la línea existente se montaron seccionadores fusibles.  </vt:lpstr>
      <vt:lpstr>RENOVACION DE LINEA EN 13,2 KV SOBRE RUTA PROVINCIAL NRO. 73.  se mantuvo desvio para calle 16.  </vt:lpstr>
      <vt:lpstr>RENOVACION DE LINEA EN 13,2 KV SOBRE RUTA PROVINCIAL NRO. 73.  Postacion provisoria en cruce de calle. </vt:lpstr>
      <vt:lpstr>RENOVACION DE LINEA EN 13,2 KV SOBRE RUTA PROVINCIAL NRO. 73.  tendido de conductores de aluminio.  </vt:lpstr>
      <vt:lpstr>RENOVACION DE LINEA EN 13,2 KV SOBRE RUTA PROVINCIAL NRO. 73.  retiro de línea existente. </vt:lpstr>
      <vt:lpstr>RENOVACION DE LINEA EN 13,2 KV SOBRE RUTA PROVINCIAL NRO. 73.  Tendido de ultimo tramo y coneccion a alimentador. </vt:lpstr>
      <vt:lpstr>   NUEVA LINEA EN 13,2 KV SUBTERRANEA EN CALLE NEUQUEN Y SUBESTACION.    Se realizo una Línea subterránea en 13,2 Kv con un recorrido total de 300 m, cable armado subterráneo unipolar de aluminio de 50 mm2 de sección en calle Neuquén entre Belgrano y Sarmiento.   En extremo sobre la calle Sarmiento se realizó una subestación de 160 KVA, tipo plataforma biposte.     </vt:lpstr>
      <vt:lpstr>   NUEVA LINEA EN 13,2 KV SUBTERRANEA EN CALLE NEUQUEN Y SUBESTACION.   .     </vt:lpstr>
      <vt:lpstr>   NUEVA LINEA EN 13,2 KV SUBTERRANEA EN CALLE NEUQUEN Y SUBESTACION.   .     </vt:lpstr>
      <vt:lpstr>   NUEVA LINEA EN 13,2 KV SUBTERRANEA EN CALLE NEUQUEN Y SUBESTACION.   .     </vt:lpstr>
      <vt:lpstr>   NUEVA LINEA EN 13,2 KV SUBTERRANEA EN CALLE NEUQUEN Y SUBESTACION.   .     </vt:lpstr>
      <vt:lpstr>   SUSTITUCION DE COLUMNAS DE m.t. EN CALLE 37   .     </vt:lpstr>
      <vt:lpstr>   REEMPLAZO DE POSTES POR COLUMNAS EN CALLE 37   .     </vt:lpstr>
      <vt:lpstr>   REEMPLAZO DE POSTES POR COLUMNAS EN CALLE 37   .     </vt:lpstr>
      <vt:lpstr>   MONTAJE DE PREENSAMBLADO PROYECTO DIVISION PARCELARIA (CALLES 35; 37; 14 Y 10).   .     </vt:lpstr>
      <vt:lpstr>   MONTAJE DE PREENSAMBLADO PROYECTO DIVISION PARCELARIA (CALLES 35; 37; 14 Y 10).   .     </vt:lpstr>
      <vt:lpstr>   MONTAJE DE PREENSAMBLADO PROYECTO DIVISION PARCELARIA (CALLES 35; 37; 14 Y 10).   .     </vt:lpstr>
      <vt:lpstr>   TENDIDO DE FIBRA OPTICA SAN FRANCISCO-CLAROMECO   .     </vt:lpstr>
      <vt:lpstr>   TENDIDO DE FIBRA OPTICA SAN FRANCISCO-CLAROMECO   .     </vt:lpstr>
      <vt:lpstr>   TENDIDO DE FIBRA OPTICA SAN FRANCISCO-CLAROMECO   .     </vt:lpstr>
      <vt:lpstr>   TENDIDO DE FIBRA OPTICA SAN FRANCISCO-CLAROMECO   .     </vt:lpstr>
      <vt:lpstr>   TENDIDO DE FIBRA OPTICA SAN FRANCISCO-CLAROMECO   .     </vt:lpstr>
      <vt:lpstr>   TENDIDO DE FIBRA OPTICA SAN FRANCISCO-CLAROMECO   .     </vt:lpstr>
      <vt:lpstr>   TENDIDO DE FIBRA OPTICA SAN FRANCISCO-CLAROMECO   .     </vt:lpstr>
      <vt:lpstr>   TENDIDO DE FIBRA OPTICA SAN FRANCISCO-CLAROMECO   .     </vt:lpstr>
      <vt:lpstr>   TENDIDO DE FIBRA OPTICA SAN FRANCISCO-CLAROMECO   .     </vt:lpstr>
      <vt:lpstr>   TENDIDO DE FIBRA OPTICA SAN FRANCISCO-CLAROMECO   .     </vt:lpstr>
      <vt:lpstr>   TENDIDO DE FIBRA OPTICA SAN FRANCISCO-CLAROMECO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PROYECTO CON INVERSION – INAES    Breve descripción te trabajos realizados: </dc:title>
  <dc:creator>Usuario</dc:creator>
  <cp:lastModifiedBy>Usuario</cp:lastModifiedBy>
  <cp:revision>35</cp:revision>
  <dcterms:created xsi:type="dcterms:W3CDTF">2023-10-19T11:04:18Z</dcterms:created>
  <dcterms:modified xsi:type="dcterms:W3CDTF">2023-10-27T13:35:44Z</dcterms:modified>
</cp:coreProperties>
</file>